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17"/>
  </p:notesMasterIdLst>
  <p:sldIdLst>
    <p:sldId id="256" r:id="rId5"/>
    <p:sldId id="257" r:id="rId6"/>
    <p:sldId id="258" r:id="rId7"/>
    <p:sldId id="264" r:id="rId8"/>
    <p:sldId id="259" r:id="rId9"/>
    <p:sldId id="261" r:id="rId10"/>
    <p:sldId id="276" r:id="rId11"/>
    <p:sldId id="263" r:id="rId12"/>
    <p:sldId id="274" r:id="rId13"/>
    <p:sldId id="262" r:id="rId14"/>
    <p:sldId id="275" r:id="rId15"/>
    <p:sldId id="277" r:id="rId16"/>
  </p:sldIdLst>
  <p:sldSz cx="6858000" cy="9906000" type="A4"/>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rMAs2FnklklswJzZyuWaEpe2c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1" autoAdjust="0"/>
    <p:restoredTop sz="94364" autoAdjust="0"/>
  </p:normalViewPr>
  <p:slideViewPr>
    <p:cSldViewPr snapToGrid="0">
      <p:cViewPr>
        <p:scale>
          <a:sx n="200" d="100"/>
          <a:sy n="200" d="100"/>
        </p:scale>
        <p:origin x="-174" y="-229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customschemas.google.com/relationships/presentationmetadata" Target="metadata"/><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85B57-4C79-4432-948D-C4AC6758F1B1}" type="doc">
      <dgm:prSet loTypeId="urn:microsoft.com/office/officeart/2011/layout/HexagonRadial" loCatId="cycle" qsTypeId="urn:microsoft.com/office/officeart/2005/8/quickstyle/simple1" qsCatId="simple" csTypeId="urn:microsoft.com/office/officeart/2005/8/colors/accent0_3" csCatId="mainScheme" phldr="1"/>
      <dgm:spPr/>
      <dgm:t>
        <a:bodyPr/>
        <a:lstStyle/>
        <a:p>
          <a:endParaRPr lang="en-US"/>
        </a:p>
      </dgm:t>
    </dgm:pt>
    <dgm:pt modelId="{FD7C21F4-44F6-4E45-BB46-CB2828FF141F}">
      <dgm:prSet phldrT="[Text]" custT="1"/>
      <dgm:spPr/>
      <dgm:t>
        <a:bodyPr/>
        <a:lstStyle/>
        <a:p>
          <a:r>
            <a:rPr lang="en-US" sz="2200" dirty="0"/>
            <a:t>Termly Reviews for Students with SEN</a:t>
          </a:r>
        </a:p>
      </dgm:t>
    </dgm:pt>
    <dgm:pt modelId="{0DFA74E1-6BDB-4F6E-A1F8-0945A2D73D8F}" type="parTrans" cxnId="{3CCB3760-A90F-4DF5-9E6C-24D169AA8377}">
      <dgm:prSet/>
      <dgm:spPr/>
      <dgm:t>
        <a:bodyPr/>
        <a:lstStyle/>
        <a:p>
          <a:endParaRPr lang="en-US" sz="1200"/>
        </a:p>
      </dgm:t>
    </dgm:pt>
    <dgm:pt modelId="{0C3A87EB-6D85-4E64-8361-C14BB92C92A0}" type="sibTrans" cxnId="{3CCB3760-A90F-4DF5-9E6C-24D169AA8377}">
      <dgm:prSet/>
      <dgm:spPr/>
      <dgm:t>
        <a:bodyPr/>
        <a:lstStyle/>
        <a:p>
          <a:endParaRPr lang="en-US" sz="1200"/>
        </a:p>
      </dgm:t>
    </dgm:pt>
    <dgm:pt modelId="{2376963D-F859-4058-AFEA-B6EDBD0BA363}">
      <dgm:prSet phldrT="[Text]" custT="1"/>
      <dgm:spPr/>
      <dgm:t>
        <a:bodyPr/>
        <a:lstStyle/>
        <a:p>
          <a:r>
            <a:rPr lang="en-US" sz="1200" dirty="0"/>
            <a:t>SENCO</a:t>
          </a:r>
        </a:p>
        <a:p>
          <a:r>
            <a:rPr lang="en-US" sz="1200" dirty="0"/>
            <a:t> Monitoring (using SISRA &amp; other assessments)</a:t>
          </a:r>
        </a:p>
      </dgm:t>
    </dgm:pt>
    <dgm:pt modelId="{6921131F-3C30-4225-892F-E5619968C153}" type="parTrans" cxnId="{B0074083-2B1D-4BCF-9DAC-4624BB471D2C}">
      <dgm:prSet/>
      <dgm:spPr/>
      <dgm:t>
        <a:bodyPr/>
        <a:lstStyle/>
        <a:p>
          <a:endParaRPr lang="en-US" sz="1200"/>
        </a:p>
      </dgm:t>
    </dgm:pt>
    <dgm:pt modelId="{776D9CB9-2CB6-4949-BD4D-1B4484C1E42C}" type="sibTrans" cxnId="{B0074083-2B1D-4BCF-9DAC-4624BB471D2C}">
      <dgm:prSet/>
      <dgm:spPr/>
      <dgm:t>
        <a:bodyPr/>
        <a:lstStyle/>
        <a:p>
          <a:endParaRPr lang="en-US" sz="1200"/>
        </a:p>
      </dgm:t>
    </dgm:pt>
    <dgm:pt modelId="{64E00464-BB17-4591-9860-B4EBBFB58D83}">
      <dgm:prSet phldrT="[Text]" custT="1"/>
      <dgm:spPr/>
      <dgm:t>
        <a:bodyPr/>
        <a:lstStyle/>
        <a:p>
          <a:r>
            <a:rPr lang="en-US" sz="1200" dirty="0"/>
            <a:t>KEY ADULT</a:t>
          </a:r>
        </a:p>
        <a:p>
          <a:r>
            <a:rPr lang="en-US" sz="1200" dirty="0"/>
            <a:t>Meets with the student after data capture to review attainment and progress – adapt targets.</a:t>
          </a:r>
        </a:p>
      </dgm:t>
    </dgm:pt>
    <dgm:pt modelId="{1704B825-DBD8-4E32-9C5C-69A2839DAC3C}" type="parTrans" cxnId="{D3A8E4F8-7791-47C4-8007-2696F55CB7EB}">
      <dgm:prSet/>
      <dgm:spPr/>
      <dgm:t>
        <a:bodyPr/>
        <a:lstStyle/>
        <a:p>
          <a:endParaRPr lang="en-US" sz="1200"/>
        </a:p>
      </dgm:t>
    </dgm:pt>
    <dgm:pt modelId="{4289DD4F-3C94-45BA-BBBD-897C1A457CB2}" type="sibTrans" cxnId="{D3A8E4F8-7791-47C4-8007-2696F55CB7EB}">
      <dgm:prSet/>
      <dgm:spPr/>
      <dgm:t>
        <a:bodyPr/>
        <a:lstStyle/>
        <a:p>
          <a:endParaRPr lang="en-US" sz="1200"/>
        </a:p>
      </dgm:t>
    </dgm:pt>
    <dgm:pt modelId="{A66DC1E8-D848-4F77-AF38-B42DA1C65380}">
      <dgm:prSet phldrT="[Text]" custT="1"/>
      <dgm:spPr/>
      <dgm:t>
        <a:bodyPr/>
        <a:lstStyle/>
        <a:p>
          <a:r>
            <a:rPr lang="en-US" sz="1200" dirty="0"/>
            <a:t>PARENT</a:t>
          </a:r>
        </a:p>
        <a:p>
          <a:r>
            <a:rPr lang="en-US" sz="1200" dirty="0"/>
            <a:t>Individual Learning Plan sent home to parents for feedback and to inform them of provisions and targets.</a:t>
          </a:r>
        </a:p>
      </dgm:t>
    </dgm:pt>
    <dgm:pt modelId="{F614B58D-1261-4577-8C53-763C33880098}" type="parTrans" cxnId="{73DFA2A3-81C3-4873-8CA4-36095AD15B75}">
      <dgm:prSet/>
      <dgm:spPr/>
      <dgm:t>
        <a:bodyPr/>
        <a:lstStyle/>
        <a:p>
          <a:endParaRPr lang="en-US" sz="1200"/>
        </a:p>
      </dgm:t>
    </dgm:pt>
    <dgm:pt modelId="{66C44E88-673E-4774-B751-D264C8DB5F6F}" type="sibTrans" cxnId="{73DFA2A3-81C3-4873-8CA4-36095AD15B75}">
      <dgm:prSet/>
      <dgm:spPr/>
      <dgm:t>
        <a:bodyPr/>
        <a:lstStyle/>
        <a:p>
          <a:endParaRPr lang="en-US" sz="1200"/>
        </a:p>
      </dgm:t>
    </dgm:pt>
    <dgm:pt modelId="{D2996ABA-8E91-41DD-86ED-59C2F7C6F0F7}">
      <dgm:prSet phldrT="[Text]" custT="1"/>
      <dgm:spPr/>
      <dgm:t>
        <a:bodyPr/>
        <a:lstStyle/>
        <a:p>
          <a:r>
            <a:rPr lang="en-US" sz="1200" dirty="0"/>
            <a:t>TUTOR</a:t>
          </a:r>
        </a:p>
        <a:p>
          <a:r>
            <a:rPr lang="en-US" sz="1200" dirty="0"/>
            <a:t>Completes analysis using SISRA of academic attainment and progress.</a:t>
          </a:r>
        </a:p>
      </dgm:t>
    </dgm:pt>
    <dgm:pt modelId="{C96B8879-7FFF-4DD1-AA49-3F9253FA8890}" type="parTrans" cxnId="{8AD41968-5B9C-4E31-B161-50968D7D5156}">
      <dgm:prSet/>
      <dgm:spPr/>
      <dgm:t>
        <a:bodyPr/>
        <a:lstStyle/>
        <a:p>
          <a:endParaRPr lang="en-US" sz="1200"/>
        </a:p>
      </dgm:t>
    </dgm:pt>
    <dgm:pt modelId="{BB0E6021-4128-4695-A4AC-07687F1FD66F}" type="sibTrans" cxnId="{8AD41968-5B9C-4E31-B161-50968D7D5156}">
      <dgm:prSet/>
      <dgm:spPr/>
      <dgm:t>
        <a:bodyPr/>
        <a:lstStyle/>
        <a:p>
          <a:endParaRPr lang="en-US" sz="1200"/>
        </a:p>
      </dgm:t>
    </dgm:pt>
    <dgm:pt modelId="{DC566909-03EB-42DB-8727-0D2CC460EA1F}">
      <dgm:prSet phldrT="[Text]" custT="1"/>
      <dgm:spPr/>
      <dgm:t>
        <a:bodyPr/>
        <a:lstStyle/>
        <a:p>
          <a:r>
            <a:rPr lang="en-US" sz="1200" dirty="0"/>
            <a:t>TERMLY SEN REVIEW MEETING</a:t>
          </a:r>
        </a:p>
        <a:p>
          <a:r>
            <a:rPr lang="en-US" sz="1200" dirty="0"/>
            <a:t>Held between tutor and parent to discuss academic and pastoral progress.</a:t>
          </a:r>
        </a:p>
      </dgm:t>
    </dgm:pt>
    <dgm:pt modelId="{8AA599FF-31C1-4D2E-9FC0-AD72E2A519E2}" type="parTrans" cxnId="{C1718B15-03CE-4950-B1D8-26EAFEFA4EDE}">
      <dgm:prSet/>
      <dgm:spPr/>
      <dgm:t>
        <a:bodyPr/>
        <a:lstStyle/>
        <a:p>
          <a:endParaRPr lang="en-US" sz="1200"/>
        </a:p>
      </dgm:t>
    </dgm:pt>
    <dgm:pt modelId="{872F0192-0E45-4BDF-8DEF-EE7280CAD3B1}" type="sibTrans" cxnId="{C1718B15-03CE-4950-B1D8-26EAFEFA4EDE}">
      <dgm:prSet/>
      <dgm:spPr/>
      <dgm:t>
        <a:bodyPr/>
        <a:lstStyle/>
        <a:p>
          <a:endParaRPr lang="en-US" sz="1200"/>
        </a:p>
      </dgm:t>
    </dgm:pt>
    <dgm:pt modelId="{12942C1D-095E-4EF1-9336-9A3BFEDEF170}">
      <dgm:prSet phldrT="[Text]" custT="1"/>
      <dgm:spPr/>
      <dgm:t>
        <a:bodyPr/>
        <a:lstStyle/>
        <a:p>
          <a:r>
            <a:rPr lang="en-US" sz="1200" dirty="0"/>
            <a:t>FEEDBACK</a:t>
          </a:r>
        </a:p>
        <a:p>
          <a:r>
            <a:rPr lang="en-US" sz="1200" dirty="0"/>
            <a:t>From all stakeholders to SENCO and Key Adult to determine changes in provision, support needed.</a:t>
          </a:r>
        </a:p>
      </dgm:t>
    </dgm:pt>
    <dgm:pt modelId="{3B3D6DEB-41A6-44F6-8B57-00A991760580}" type="parTrans" cxnId="{B69DE221-6548-405A-9B53-234A2F65F60F}">
      <dgm:prSet/>
      <dgm:spPr/>
      <dgm:t>
        <a:bodyPr/>
        <a:lstStyle/>
        <a:p>
          <a:endParaRPr lang="en-US" sz="1200"/>
        </a:p>
      </dgm:t>
    </dgm:pt>
    <dgm:pt modelId="{43C0545F-B710-4C3D-BF3D-F95809E2A4F5}" type="sibTrans" cxnId="{B69DE221-6548-405A-9B53-234A2F65F60F}">
      <dgm:prSet/>
      <dgm:spPr/>
      <dgm:t>
        <a:bodyPr/>
        <a:lstStyle/>
        <a:p>
          <a:endParaRPr lang="en-US" sz="1200"/>
        </a:p>
      </dgm:t>
    </dgm:pt>
    <dgm:pt modelId="{4F8CE786-A5D4-4F1E-A53E-6114A4ED1384}">
      <dgm:prSet/>
      <dgm:spPr/>
      <dgm:t>
        <a:bodyPr/>
        <a:lstStyle/>
        <a:p>
          <a:endParaRPr lang="en-US"/>
        </a:p>
      </dgm:t>
    </dgm:pt>
    <dgm:pt modelId="{B34CD685-F9D4-45A8-A5B2-50737FE36766}" type="parTrans" cxnId="{C1CE885A-5DE9-4E32-B38F-22EDBCF13B7B}">
      <dgm:prSet/>
      <dgm:spPr/>
      <dgm:t>
        <a:bodyPr/>
        <a:lstStyle/>
        <a:p>
          <a:endParaRPr lang="en-US" sz="1200"/>
        </a:p>
      </dgm:t>
    </dgm:pt>
    <dgm:pt modelId="{8E0F8B1A-5A93-4A4C-A315-14901A4AD3D8}" type="sibTrans" cxnId="{C1CE885A-5DE9-4E32-B38F-22EDBCF13B7B}">
      <dgm:prSet/>
      <dgm:spPr/>
      <dgm:t>
        <a:bodyPr/>
        <a:lstStyle/>
        <a:p>
          <a:endParaRPr lang="en-US" sz="1200"/>
        </a:p>
      </dgm:t>
    </dgm:pt>
    <dgm:pt modelId="{91DEFEFE-4A25-4728-9A62-D73EF181C86D}">
      <dgm:prSet/>
      <dgm:spPr/>
      <dgm:t>
        <a:bodyPr/>
        <a:lstStyle/>
        <a:p>
          <a:endParaRPr lang="en-US"/>
        </a:p>
      </dgm:t>
    </dgm:pt>
    <dgm:pt modelId="{2BBB81EE-31A9-46B9-B87F-D9C20804371A}" type="parTrans" cxnId="{1989C586-212F-400A-B5EE-C15DD1923A68}">
      <dgm:prSet/>
      <dgm:spPr/>
      <dgm:t>
        <a:bodyPr/>
        <a:lstStyle/>
        <a:p>
          <a:endParaRPr lang="en-US" sz="1200"/>
        </a:p>
      </dgm:t>
    </dgm:pt>
    <dgm:pt modelId="{C7F610D4-8294-4EC1-98DE-BE3E11C6974D}" type="sibTrans" cxnId="{1989C586-212F-400A-B5EE-C15DD1923A68}">
      <dgm:prSet/>
      <dgm:spPr/>
      <dgm:t>
        <a:bodyPr/>
        <a:lstStyle/>
        <a:p>
          <a:endParaRPr lang="en-US" sz="1200"/>
        </a:p>
      </dgm:t>
    </dgm:pt>
    <dgm:pt modelId="{BFB87791-3BB4-4C1C-A1AF-B0FB310B314E}" type="pres">
      <dgm:prSet presAssocID="{88C85B57-4C79-4432-948D-C4AC6758F1B1}" presName="Name0" presStyleCnt="0">
        <dgm:presLayoutVars>
          <dgm:chMax val="1"/>
          <dgm:chPref val="1"/>
          <dgm:dir/>
          <dgm:animOne val="branch"/>
          <dgm:animLvl val="lvl"/>
        </dgm:presLayoutVars>
      </dgm:prSet>
      <dgm:spPr/>
    </dgm:pt>
    <dgm:pt modelId="{A6056421-59AF-48EB-BC98-09309FB09E88}" type="pres">
      <dgm:prSet presAssocID="{FD7C21F4-44F6-4E45-BB46-CB2828FF141F}" presName="Parent" presStyleLbl="node0" presStyleIdx="0" presStyleCnt="1">
        <dgm:presLayoutVars>
          <dgm:chMax val="6"/>
          <dgm:chPref val="6"/>
        </dgm:presLayoutVars>
      </dgm:prSet>
      <dgm:spPr/>
    </dgm:pt>
    <dgm:pt modelId="{4C3407C2-2F49-406D-8788-1FA5C4C5493B}" type="pres">
      <dgm:prSet presAssocID="{2376963D-F859-4058-AFEA-B6EDBD0BA363}" presName="Accent1" presStyleCnt="0"/>
      <dgm:spPr/>
    </dgm:pt>
    <dgm:pt modelId="{5FB334D8-437D-4F3A-97CE-D96D5E3857CF}" type="pres">
      <dgm:prSet presAssocID="{2376963D-F859-4058-AFEA-B6EDBD0BA363}" presName="Accent" presStyleLbl="bgShp" presStyleIdx="0" presStyleCnt="6"/>
      <dgm:spPr/>
    </dgm:pt>
    <dgm:pt modelId="{5ACFB4CA-77FB-418E-AC0C-7020C63961E5}" type="pres">
      <dgm:prSet presAssocID="{2376963D-F859-4058-AFEA-B6EDBD0BA363}" presName="Child1" presStyleLbl="node1" presStyleIdx="0" presStyleCnt="6">
        <dgm:presLayoutVars>
          <dgm:chMax val="0"/>
          <dgm:chPref val="0"/>
          <dgm:bulletEnabled val="1"/>
        </dgm:presLayoutVars>
      </dgm:prSet>
      <dgm:spPr/>
    </dgm:pt>
    <dgm:pt modelId="{53B913A1-44FB-41B4-9DFF-0FE75AC28516}" type="pres">
      <dgm:prSet presAssocID="{64E00464-BB17-4591-9860-B4EBBFB58D83}" presName="Accent2" presStyleCnt="0"/>
      <dgm:spPr/>
    </dgm:pt>
    <dgm:pt modelId="{4F54ADDB-B392-448E-8AC3-74662E8583B5}" type="pres">
      <dgm:prSet presAssocID="{64E00464-BB17-4591-9860-B4EBBFB58D83}" presName="Accent" presStyleLbl="bgShp" presStyleIdx="1" presStyleCnt="6"/>
      <dgm:spPr/>
    </dgm:pt>
    <dgm:pt modelId="{C68C6256-9B49-4408-A8D2-8338980B9087}" type="pres">
      <dgm:prSet presAssocID="{64E00464-BB17-4591-9860-B4EBBFB58D83}" presName="Child2" presStyleLbl="node1" presStyleIdx="1" presStyleCnt="6">
        <dgm:presLayoutVars>
          <dgm:chMax val="0"/>
          <dgm:chPref val="0"/>
          <dgm:bulletEnabled val="1"/>
        </dgm:presLayoutVars>
      </dgm:prSet>
      <dgm:spPr/>
    </dgm:pt>
    <dgm:pt modelId="{4D6E3B04-3D8D-413E-9BAF-E020D75B63EA}" type="pres">
      <dgm:prSet presAssocID="{A66DC1E8-D848-4F77-AF38-B42DA1C65380}" presName="Accent3" presStyleCnt="0"/>
      <dgm:spPr/>
    </dgm:pt>
    <dgm:pt modelId="{EA14CB74-86D6-4ECB-A5D4-484444CE1B17}" type="pres">
      <dgm:prSet presAssocID="{A66DC1E8-D848-4F77-AF38-B42DA1C65380}" presName="Accent" presStyleLbl="bgShp" presStyleIdx="2" presStyleCnt="6"/>
      <dgm:spPr/>
    </dgm:pt>
    <dgm:pt modelId="{7E1A5274-AE62-4B86-9F93-F9D168F87B81}" type="pres">
      <dgm:prSet presAssocID="{A66DC1E8-D848-4F77-AF38-B42DA1C65380}" presName="Child3" presStyleLbl="node1" presStyleIdx="2" presStyleCnt="6">
        <dgm:presLayoutVars>
          <dgm:chMax val="0"/>
          <dgm:chPref val="0"/>
          <dgm:bulletEnabled val="1"/>
        </dgm:presLayoutVars>
      </dgm:prSet>
      <dgm:spPr/>
    </dgm:pt>
    <dgm:pt modelId="{DAE3DB4B-9BD7-4C08-94EF-A574543F0955}" type="pres">
      <dgm:prSet presAssocID="{D2996ABA-8E91-41DD-86ED-59C2F7C6F0F7}" presName="Accent4" presStyleCnt="0"/>
      <dgm:spPr/>
    </dgm:pt>
    <dgm:pt modelId="{2D193D28-5A02-4812-AFD0-6DA10B792ABC}" type="pres">
      <dgm:prSet presAssocID="{D2996ABA-8E91-41DD-86ED-59C2F7C6F0F7}" presName="Accent" presStyleLbl="bgShp" presStyleIdx="3" presStyleCnt="6"/>
      <dgm:spPr/>
    </dgm:pt>
    <dgm:pt modelId="{78EEC43B-8DCC-4890-96FA-D9292EED6E04}" type="pres">
      <dgm:prSet presAssocID="{D2996ABA-8E91-41DD-86ED-59C2F7C6F0F7}" presName="Child4" presStyleLbl="node1" presStyleIdx="3" presStyleCnt="6">
        <dgm:presLayoutVars>
          <dgm:chMax val="0"/>
          <dgm:chPref val="0"/>
          <dgm:bulletEnabled val="1"/>
        </dgm:presLayoutVars>
      </dgm:prSet>
      <dgm:spPr/>
    </dgm:pt>
    <dgm:pt modelId="{416F98CB-0FBB-4672-B96E-E9B4FF6644EE}" type="pres">
      <dgm:prSet presAssocID="{DC566909-03EB-42DB-8727-0D2CC460EA1F}" presName="Accent5" presStyleCnt="0"/>
      <dgm:spPr/>
    </dgm:pt>
    <dgm:pt modelId="{C28B38AE-028A-4D5C-9B0B-80000A4EB9F2}" type="pres">
      <dgm:prSet presAssocID="{DC566909-03EB-42DB-8727-0D2CC460EA1F}" presName="Accent" presStyleLbl="bgShp" presStyleIdx="4" presStyleCnt="6"/>
      <dgm:spPr/>
    </dgm:pt>
    <dgm:pt modelId="{3DF98A34-A5AA-4628-89FF-AB5083B45F4A}" type="pres">
      <dgm:prSet presAssocID="{DC566909-03EB-42DB-8727-0D2CC460EA1F}" presName="Child5" presStyleLbl="node1" presStyleIdx="4" presStyleCnt="6" custScaleX="110049" custScaleY="110033">
        <dgm:presLayoutVars>
          <dgm:chMax val="0"/>
          <dgm:chPref val="0"/>
          <dgm:bulletEnabled val="1"/>
        </dgm:presLayoutVars>
      </dgm:prSet>
      <dgm:spPr/>
    </dgm:pt>
    <dgm:pt modelId="{424E4AB3-461B-490B-BF87-A77583EC520D}" type="pres">
      <dgm:prSet presAssocID="{12942C1D-095E-4EF1-9336-9A3BFEDEF170}" presName="Accent6" presStyleCnt="0"/>
      <dgm:spPr/>
    </dgm:pt>
    <dgm:pt modelId="{DEFE9854-330E-4AC2-A2E1-38EC38671B05}" type="pres">
      <dgm:prSet presAssocID="{12942C1D-095E-4EF1-9336-9A3BFEDEF170}" presName="Accent" presStyleLbl="bgShp" presStyleIdx="5" presStyleCnt="6"/>
      <dgm:spPr/>
    </dgm:pt>
    <dgm:pt modelId="{C7D00C69-663C-47D4-8510-46AF1231EAE5}" type="pres">
      <dgm:prSet presAssocID="{12942C1D-095E-4EF1-9336-9A3BFEDEF170}" presName="Child6" presStyleLbl="node1" presStyleIdx="5" presStyleCnt="6">
        <dgm:presLayoutVars>
          <dgm:chMax val="0"/>
          <dgm:chPref val="0"/>
          <dgm:bulletEnabled val="1"/>
        </dgm:presLayoutVars>
      </dgm:prSet>
      <dgm:spPr/>
    </dgm:pt>
  </dgm:ptLst>
  <dgm:cxnLst>
    <dgm:cxn modelId="{9A175C0C-7168-42AD-8489-F9F0D4C77AB6}" type="presOf" srcId="{2376963D-F859-4058-AFEA-B6EDBD0BA363}" destId="{5ACFB4CA-77FB-418E-AC0C-7020C63961E5}" srcOrd="0" destOrd="0" presId="urn:microsoft.com/office/officeart/2011/layout/HexagonRadial"/>
    <dgm:cxn modelId="{C1718B15-03CE-4950-B1D8-26EAFEFA4EDE}" srcId="{FD7C21F4-44F6-4E45-BB46-CB2828FF141F}" destId="{DC566909-03EB-42DB-8727-0D2CC460EA1F}" srcOrd="4" destOrd="0" parTransId="{8AA599FF-31C1-4D2E-9FC0-AD72E2A519E2}" sibTransId="{872F0192-0E45-4BDF-8DEF-EE7280CAD3B1}"/>
    <dgm:cxn modelId="{4B28971A-3925-4DEC-BFFE-A989E76B89A7}" type="presOf" srcId="{FD7C21F4-44F6-4E45-BB46-CB2828FF141F}" destId="{A6056421-59AF-48EB-BC98-09309FB09E88}" srcOrd="0" destOrd="0" presId="urn:microsoft.com/office/officeart/2011/layout/HexagonRadial"/>
    <dgm:cxn modelId="{B69DE221-6548-405A-9B53-234A2F65F60F}" srcId="{FD7C21F4-44F6-4E45-BB46-CB2828FF141F}" destId="{12942C1D-095E-4EF1-9336-9A3BFEDEF170}" srcOrd="5" destOrd="0" parTransId="{3B3D6DEB-41A6-44F6-8B57-00A991760580}" sibTransId="{43C0545F-B710-4C3D-BF3D-F95809E2A4F5}"/>
    <dgm:cxn modelId="{DA709023-C160-4C8A-BAFD-244645B2D9AF}" type="presOf" srcId="{A66DC1E8-D848-4F77-AF38-B42DA1C65380}" destId="{7E1A5274-AE62-4B86-9F93-F9D168F87B81}" srcOrd="0" destOrd="0" presId="urn:microsoft.com/office/officeart/2011/layout/HexagonRadial"/>
    <dgm:cxn modelId="{C0B6E933-A878-4F6B-BBFA-51DBFA3A78C3}" type="presOf" srcId="{12942C1D-095E-4EF1-9336-9A3BFEDEF170}" destId="{C7D00C69-663C-47D4-8510-46AF1231EAE5}" srcOrd="0" destOrd="0" presId="urn:microsoft.com/office/officeart/2011/layout/HexagonRadial"/>
    <dgm:cxn modelId="{56615E3B-0663-4CAA-A5C9-FE513D22B8BF}" type="presOf" srcId="{DC566909-03EB-42DB-8727-0D2CC460EA1F}" destId="{3DF98A34-A5AA-4628-89FF-AB5083B45F4A}" srcOrd="0" destOrd="0" presId="urn:microsoft.com/office/officeart/2011/layout/HexagonRadial"/>
    <dgm:cxn modelId="{3CCB3760-A90F-4DF5-9E6C-24D169AA8377}" srcId="{88C85B57-4C79-4432-948D-C4AC6758F1B1}" destId="{FD7C21F4-44F6-4E45-BB46-CB2828FF141F}" srcOrd="0" destOrd="0" parTransId="{0DFA74E1-6BDB-4F6E-A1F8-0945A2D73D8F}" sibTransId="{0C3A87EB-6D85-4E64-8361-C14BB92C92A0}"/>
    <dgm:cxn modelId="{8AD41968-5B9C-4E31-B161-50968D7D5156}" srcId="{FD7C21F4-44F6-4E45-BB46-CB2828FF141F}" destId="{D2996ABA-8E91-41DD-86ED-59C2F7C6F0F7}" srcOrd="3" destOrd="0" parTransId="{C96B8879-7FFF-4DD1-AA49-3F9253FA8890}" sibTransId="{BB0E6021-4128-4695-A4AC-07687F1FD66F}"/>
    <dgm:cxn modelId="{F7980D51-089B-444A-951F-59A0CA932D89}" type="presOf" srcId="{D2996ABA-8E91-41DD-86ED-59C2F7C6F0F7}" destId="{78EEC43B-8DCC-4890-96FA-D9292EED6E04}" srcOrd="0" destOrd="0" presId="urn:microsoft.com/office/officeart/2011/layout/HexagonRadial"/>
    <dgm:cxn modelId="{53B53572-CE00-4BAF-B2F7-040F11FE4401}" type="presOf" srcId="{88C85B57-4C79-4432-948D-C4AC6758F1B1}" destId="{BFB87791-3BB4-4C1C-A1AF-B0FB310B314E}" srcOrd="0" destOrd="0" presId="urn:microsoft.com/office/officeart/2011/layout/HexagonRadial"/>
    <dgm:cxn modelId="{C1CE885A-5DE9-4E32-B38F-22EDBCF13B7B}" srcId="{FD7C21F4-44F6-4E45-BB46-CB2828FF141F}" destId="{4F8CE786-A5D4-4F1E-A53E-6114A4ED1384}" srcOrd="6" destOrd="0" parTransId="{B34CD685-F9D4-45A8-A5B2-50737FE36766}" sibTransId="{8E0F8B1A-5A93-4A4C-A315-14901A4AD3D8}"/>
    <dgm:cxn modelId="{B0074083-2B1D-4BCF-9DAC-4624BB471D2C}" srcId="{FD7C21F4-44F6-4E45-BB46-CB2828FF141F}" destId="{2376963D-F859-4058-AFEA-B6EDBD0BA363}" srcOrd="0" destOrd="0" parTransId="{6921131F-3C30-4225-892F-E5619968C153}" sibTransId="{776D9CB9-2CB6-4949-BD4D-1B4484C1E42C}"/>
    <dgm:cxn modelId="{1989C586-212F-400A-B5EE-C15DD1923A68}" srcId="{FD7C21F4-44F6-4E45-BB46-CB2828FF141F}" destId="{91DEFEFE-4A25-4728-9A62-D73EF181C86D}" srcOrd="7" destOrd="0" parTransId="{2BBB81EE-31A9-46B9-B87F-D9C20804371A}" sibTransId="{C7F610D4-8294-4EC1-98DE-BE3E11C6974D}"/>
    <dgm:cxn modelId="{73DFA2A3-81C3-4873-8CA4-36095AD15B75}" srcId="{FD7C21F4-44F6-4E45-BB46-CB2828FF141F}" destId="{A66DC1E8-D848-4F77-AF38-B42DA1C65380}" srcOrd="2" destOrd="0" parTransId="{F614B58D-1261-4577-8C53-763C33880098}" sibTransId="{66C44E88-673E-4774-B751-D264C8DB5F6F}"/>
    <dgm:cxn modelId="{D3A8E4F8-7791-47C4-8007-2696F55CB7EB}" srcId="{FD7C21F4-44F6-4E45-BB46-CB2828FF141F}" destId="{64E00464-BB17-4591-9860-B4EBBFB58D83}" srcOrd="1" destOrd="0" parTransId="{1704B825-DBD8-4E32-9C5C-69A2839DAC3C}" sibTransId="{4289DD4F-3C94-45BA-BBBD-897C1A457CB2}"/>
    <dgm:cxn modelId="{6B6770F9-2C45-4DB0-BD2F-F127EFD053D1}" type="presOf" srcId="{64E00464-BB17-4591-9860-B4EBBFB58D83}" destId="{C68C6256-9B49-4408-A8D2-8338980B9087}" srcOrd="0" destOrd="0" presId="urn:microsoft.com/office/officeart/2011/layout/HexagonRadial"/>
    <dgm:cxn modelId="{9FDCBCE7-02E2-45C5-A984-B3DB95E70C57}" type="presParOf" srcId="{BFB87791-3BB4-4C1C-A1AF-B0FB310B314E}" destId="{A6056421-59AF-48EB-BC98-09309FB09E88}" srcOrd="0" destOrd="0" presId="urn:microsoft.com/office/officeart/2011/layout/HexagonRadial"/>
    <dgm:cxn modelId="{4998727B-5638-4471-AA87-1EDAD5989621}" type="presParOf" srcId="{BFB87791-3BB4-4C1C-A1AF-B0FB310B314E}" destId="{4C3407C2-2F49-406D-8788-1FA5C4C5493B}" srcOrd="1" destOrd="0" presId="urn:microsoft.com/office/officeart/2011/layout/HexagonRadial"/>
    <dgm:cxn modelId="{CAF26D61-06F8-42C5-9A2F-BA68F5C020A6}" type="presParOf" srcId="{4C3407C2-2F49-406D-8788-1FA5C4C5493B}" destId="{5FB334D8-437D-4F3A-97CE-D96D5E3857CF}" srcOrd="0" destOrd="0" presId="urn:microsoft.com/office/officeart/2011/layout/HexagonRadial"/>
    <dgm:cxn modelId="{4918B4FB-13DA-4BF1-9B9F-EC06AF26BE33}" type="presParOf" srcId="{BFB87791-3BB4-4C1C-A1AF-B0FB310B314E}" destId="{5ACFB4CA-77FB-418E-AC0C-7020C63961E5}" srcOrd="2" destOrd="0" presId="urn:microsoft.com/office/officeart/2011/layout/HexagonRadial"/>
    <dgm:cxn modelId="{F71B01A1-49A3-4383-A1FA-D2F07424FEB6}" type="presParOf" srcId="{BFB87791-3BB4-4C1C-A1AF-B0FB310B314E}" destId="{53B913A1-44FB-41B4-9DFF-0FE75AC28516}" srcOrd="3" destOrd="0" presId="urn:microsoft.com/office/officeart/2011/layout/HexagonRadial"/>
    <dgm:cxn modelId="{6C78DD48-A553-43B0-A2F6-B9651AD1D2E5}" type="presParOf" srcId="{53B913A1-44FB-41B4-9DFF-0FE75AC28516}" destId="{4F54ADDB-B392-448E-8AC3-74662E8583B5}" srcOrd="0" destOrd="0" presId="urn:microsoft.com/office/officeart/2011/layout/HexagonRadial"/>
    <dgm:cxn modelId="{8498160C-8464-4B91-8D5B-F0BD5EF7FF87}" type="presParOf" srcId="{BFB87791-3BB4-4C1C-A1AF-B0FB310B314E}" destId="{C68C6256-9B49-4408-A8D2-8338980B9087}" srcOrd="4" destOrd="0" presId="urn:microsoft.com/office/officeart/2011/layout/HexagonRadial"/>
    <dgm:cxn modelId="{420BF04C-7570-4F33-B281-DE713C275CE2}" type="presParOf" srcId="{BFB87791-3BB4-4C1C-A1AF-B0FB310B314E}" destId="{4D6E3B04-3D8D-413E-9BAF-E020D75B63EA}" srcOrd="5" destOrd="0" presId="urn:microsoft.com/office/officeart/2011/layout/HexagonRadial"/>
    <dgm:cxn modelId="{FA13CE81-E24D-4548-8B9E-C8AA8E7AA639}" type="presParOf" srcId="{4D6E3B04-3D8D-413E-9BAF-E020D75B63EA}" destId="{EA14CB74-86D6-4ECB-A5D4-484444CE1B17}" srcOrd="0" destOrd="0" presId="urn:microsoft.com/office/officeart/2011/layout/HexagonRadial"/>
    <dgm:cxn modelId="{CE758720-921A-4C1C-A41E-9843A13888D1}" type="presParOf" srcId="{BFB87791-3BB4-4C1C-A1AF-B0FB310B314E}" destId="{7E1A5274-AE62-4B86-9F93-F9D168F87B81}" srcOrd="6" destOrd="0" presId="urn:microsoft.com/office/officeart/2011/layout/HexagonRadial"/>
    <dgm:cxn modelId="{4D838CF1-87E2-4D6F-B38B-201B27EB5F2C}" type="presParOf" srcId="{BFB87791-3BB4-4C1C-A1AF-B0FB310B314E}" destId="{DAE3DB4B-9BD7-4C08-94EF-A574543F0955}" srcOrd="7" destOrd="0" presId="urn:microsoft.com/office/officeart/2011/layout/HexagonRadial"/>
    <dgm:cxn modelId="{96BE957D-205A-443A-92E3-55651C5FFDE7}" type="presParOf" srcId="{DAE3DB4B-9BD7-4C08-94EF-A574543F0955}" destId="{2D193D28-5A02-4812-AFD0-6DA10B792ABC}" srcOrd="0" destOrd="0" presId="urn:microsoft.com/office/officeart/2011/layout/HexagonRadial"/>
    <dgm:cxn modelId="{0F56A635-7F66-4068-8B6B-952A07730BA7}" type="presParOf" srcId="{BFB87791-3BB4-4C1C-A1AF-B0FB310B314E}" destId="{78EEC43B-8DCC-4890-96FA-D9292EED6E04}" srcOrd="8" destOrd="0" presId="urn:microsoft.com/office/officeart/2011/layout/HexagonRadial"/>
    <dgm:cxn modelId="{E6D678D5-25BB-4A3D-B02E-E012C3866CA8}" type="presParOf" srcId="{BFB87791-3BB4-4C1C-A1AF-B0FB310B314E}" destId="{416F98CB-0FBB-4672-B96E-E9B4FF6644EE}" srcOrd="9" destOrd="0" presId="urn:microsoft.com/office/officeart/2011/layout/HexagonRadial"/>
    <dgm:cxn modelId="{E0AE4BB9-AA06-487D-8F95-22D71F34BFFB}" type="presParOf" srcId="{416F98CB-0FBB-4672-B96E-E9B4FF6644EE}" destId="{C28B38AE-028A-4D5C-9B0B-80000A4EB9F2}" srcOrd="0" destOrd="0" presId="urn:microsoft.com/office/officeart/2011/layout/HexagonRadial"/>
    <dgm:cxn modelId="{DA993D77-65B3-4A8C-A4B8-7F6E3CB079E5}" type="presParOf" srcId="{BFB87791-3BB4-4C1C-A1AF-B0FB310B314E}" destId="{3DF98A34-A5AA-4628-89FF-AB5083B45F4A}" srcOrd="10" destOrd="0" presId="urn:microsoft.com/office/officeart/2011/layout/HexagonRadial"/>
    <dgm:cxn modelId="{9D71C797-C249-48D2-90E3-C610EABB1311}" type="presParOf" srcId="{BFB87791-3BB4-4C1C-A1AF-B0FB310B314E}" destId="{424E4AB3-461B-490B-BF87-A77583EC520D}" srcOrd="11" destOrd="0" presId="urn:microsoft.com/office/officeart/2011/layout/HexagonRadial"/>
    <dgm:cxn modelId="{F8651BE0-39B0-4FEA-AD6E-505D46AADCC9}" type="presParOf" srcId="{424E4AB3-461B-490B-BF87-A77583EC520D}" destId="{DEFE9854-330E-4AC2-A2E1-38EC38671B05}" srcOrd="0" destOrd="0" presId="urn:microsoft.com/office/officeart/2011/layout/HexagonRadial"/>
    <dgm:cxn modelId="{9573F318-C6BA-4028-8DA7-2A0A97CBAE67}" type="presParOf" srcId="{BFB87791-3BB4-4C1C-A1AF-B0FB310B314E}" destId="{C7D00C69-663C-47D4-8510-46AF1231EAE5}"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56421-59AF-48EB-BC98-09309FB09E88}">
      <dsp:nvSpPr>
        <dsp:cNvPr id="0" name=""/>
        <dsp:cNvSpPr/>
      </dsp:nvSpPr>
      <dsp:spPr>
        <a:xfrm>
          <a:off x="2790018" y="1812731"/>
          <a:ext cx="2304059" cy="199310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Termly Reviews for Students with SEN</a:t>
          </a:r>
        </a:p>
      </dsp:txBody>
      <dsp:txXfrm>
        <a:off x="3171833" y="2143017"/>
        <a:ext cx="1540429" cy="1332533"/>
      </dsp:txXfrm>
    </dsp:sp>
    <dsp:sp modelId="{4F54ADDB-B392-448E-8AC3-74662E8583B5}">
      <dsp:nvSpPr>
        <dsp:cNvPr id="0" name=""/>
        <dsp:cNvSpPr/>
      </dsp:nvSpPr>
      <dsp:spPr>
        <a:xfrm>
          <a:off x="4232802" y="859164"/>
          <a:ext cx="869314" cy="749029"/>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FB4CA-77FB-418E-AC0C-7020C63961E5}">
      <dsp:nvSpPr>
        <dsp:cNvPr id="0" name=""/>
        <dsp:cNvSpPr/>
      </dsp:nvSpPr>
      <dsp:spPr>
        <a:xfrm>
          <a:off x="3002255" y="0"/>
          <a:ext cx="1888160" cy="1633480"/>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SENCO</a:t>
          </a:r>
        </a:p>
        <a:p>
          <a:pPr marL="0" lvl="0" indent="0" algn="ctr" defTabSz="533400">
            <a:lnSpc>
              <a:spcPct val="90000"/>
            </a:lnSpc>
            <a:spcBef>
              <a:spcPct val="0"/>
            </a:spcBef>
            <a:spcAft>
              <a:spcPct val="35000"/>
            </a:spcAft>
            <a:buNone/>
          </a:pPr>
          <a:r>
            <a:rPr lang="en-US" sz="1200" kern="1200" dirty="0"/>
            <a:t> Monitoring (using SISRA &amp; other assessments)</a:t>
          </a:r>
        </a:p>
      </dsp:txBody>
      <dsp:txXfrm>
        <a:off x="3315163" y="270703"/>
        <a:ext cx="1262344" cy="1092074"/>
      </dsp:txXfrm>
    </dsp:sp>
    <dsp:sp modelId="{EA14CB74-86D6-4ECB-A5D4-484444CE1B17}">
      <dsp:nvSpPr>
        <dsp:cNvPr id="0" name=""/>
        <dsp:cNvSpPr/>
      </dsp:nvSpPr>
      <dsp:spPr>
        <a:xfrm>
          <a:off x="5247360" y="2259451"/>
          <a:ext cx="869314" cy="749029"/>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C6256-9B49-4408-A8D2-8338980B9087}">
      <dsp:nvSpPr>
        <dsp:cNvPr id="0" name=""/>
        <dsp:cNvSpPr/>
      </dsp:nvSpPr>
      <dsp:spPr>
        <a:xfrm>
          <a:off x="4733918" y="1004700"/>
          <a:ext cx="1888160" cy="1633480"/>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KEY ADULT</a:t>
          </a:r>
        </a:p>
        <a:p>
          <a:pPr marL="0" lvl="0" indent="0" algn="ctr" defTabSz="533400">
            <a:lnSpc>
              <a:spcPct val="90000"/>
            </a:lnSpc>
            <a:spcBef>
              <a:spcPct val="0"/>
            </a:spcBef>
            <a:spcAft>
              <a:spcPct val="35000"/>
            </a:spcAft>
            <a:buNone/>
          </a:pPr>
          <a:r>
            <a:rPr lang="en-US" sz="1200" kern="1200" dirty="0"/>
            <a:t>Meets with the student after data capture to review attainment and progress – adapt targets.</a:t>
          </a:r>
        </a:p>
      </dsp:txBody>
      <dsp:txXfrm>
        <a:off x="5046826" y="1275403"/>
        <a:ext cx="1262344" cy="1092074"/>
      </dsp:txXfrm>
    </dsp:sp>
    <dsp:sp modelId="{2D193D28-5A02-4812-AFD0-6DA10B792ABC}">
      <dsp:nvSpPr>
        <dsp:cNvPr id="0" name=""/>
        <dsp:cNvSpPr/>
      </dsp:nvSpPr>
      <dsp:spPr>
        <a:xfrm>
          <a:off x="4542583" y="3840112"/>
          <a:ext cx="869314" cy="749029"/>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1A5274-AE62-4B86-9F93-F9D168F87B81}">
      <dsp:nvSpPr>
        <dsp:cNvPr id="0" name=""/>
        <dsp:cNvSpPr/>
      </dsp:nvSpPr>
      <dsp:spPr>
        <a:xfrm>
          <a:off x="4733918" y="2979824"/>
          <a:ext cx="1888160" cy="1633480"/>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PARENT</a:t>
          </a:r>
        </a:p>
        <a:p>
          <a:pPr marL="0" lvl="0" indent="0" algn="ctr" defTabSz="533400">
            <a:lnSpc>
              <a:spcPct val="90000"/>
            </a:lnSpc>
            <a:spcBef>
              <a:spcPct val="0"/>
            </a:spcBef>
            <a:spcAft>
              <a:spcPct val="35000"/>
            </a:spcAft>
            <a:buNone/>
          </a:pPr>
          <a:r>
            <a:rPr lang="en-US" sz="1200" kern="1200" dirty="0"/>
            <a:t>Individual Learning Plan sent home to parents for feedback and to inform them of provisions and targets.</a:t>
          </a:r>
        </a:p>
      </dsp:txBody>
      <dsp:txXfrm>
        <a:off x="5046826" y="3250527"/>
        <a:ext cx="1262344" cy="1092074"/>
      </dsp:txXfrm>
    </dsp:sp>
    <dsp:sp modelId="{C28B38AE-028A-4D5C-9B0B-80000A4EB9F2}">
      <dsp:nvSpPr>
        <dsp:cNvPr id="0" name=""/>
        <dsp:cNvSpPr/>
      </dsp:nvSpPr>
      <dsp:spPr>
        <a:xfrm>
          <a:off x="2794306" y="4004191"/>
          <a:ext cx="869314" cy="749029"/>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EC43B-8DCC-4890-96FA-D9292EED6E04}">
      <dsp:nvSpPr>
        <dsp:cNvPr id="0" name=""/>
        <dsp:cNvSpPr/>
      </dsp:nvSpPr>
      <dsp:spPr>
        <a:xfrm>
          <a:off x="3002255" y="3985648"/>
          <a:ext cx="1888160" cy="1633480"/>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TUTOR</a:t>
          </a:r>
        </a:p>
        <a:p>
          <a:pPr marL="0" lvl="0" indent="0" algn="ctr" defTabSz="533400">
            <a:lnSpc>
              <a:spcPct val="90000"/>
            </a:lnSpc>
            <a:spcBef>
              <a:spcPct val="0"/>
            </a:spcBef>
            <a:spcAft>
              <a:spcPct val="35000"/>
            </a:spcAft>
            <a:buNone/>
          </a:pPr>
          <a:r>
            <a:rPr lang="en-US" sz="1200" kern="1200" dirty="0"/>
            <a:t>Completes analysis using SISRA of academic attainment and progress.</a:t>
          </a:r>
        </a:p>
      </dsp:txBody>
      <dsp:txXfrm>
        <a:off x="3315163" y="4256351"/>
        <a:ext cx="1262344" cy="1092074"/>
      </dsp:txXfrm>
    </dsp:sp>
    <dsp:sp modelId="{DEFE9854-330E-4AC2-A2E1-38EC38671B05}">
      <dsp:nvSpPr>
        <dsp:cNvPr id="0" name=""/>
        <dsp:cNvSpPr/>
      </dsp:nvSpPr>
      <dsp:spPr>
        <a:xfrm>
          <a:off x="1763133" y="2604466"/>
          <a:ext cx="869314" cy="749029"/>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F98A34-A5AA-4628-89FF-AB5083B45F4A}">
      <dsp:nvSpPr>
        <dsp:cNvPr id="0" name=""/>
        <dsp:cNvSpPr/>
      </dsp:nvSpPr>
      <dsp:spPr>
        <a:xfrm>
          <a:off x="1167683" y="2899004"/>
          <a:ext cx="2077902" cy="1797367"/>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TERMLY SEN REVIEW MEETING</a:t>
          </a:r>
        </a:p>
        <a:p>
          <a:pPr marL="0" lvl="0" indent="0" algn="ctr" defTabSz="533400">
            <a:lnSpc>
              <a:spcPct val="90000"/>
            </a:lnSpc>
            <a:spcBef>
              <a:spcPct val="0"/>
            </a:spcBef>
            <a:spcAft>
              <a:spcPct val="35000"/>
            </a:spcAft>
            <a:buNone/>
          </a:pPr>
          <a:r>
            <a:rPr lang="en-US" sz="1200" kern="1200" dirty="0"/>
            <a:t>Held between tutor and parent to discuss academic and pastoral progress.</a:t>
          </a:r>
        </a:p>
      </dsp:txBody>
      <dsp:txXfrm>
        <a:off x="1512011" y="3196844"/>
        <a:ext cx="1389246" cy="1201687"/>
      </dsp:txXfrm>
    </dsp:sp>
    <dsp:sp modelId="{C7D00C69-663C-47D4-8510-46AF1231EAE5}">
      <dsp:nvSpPr>
        <dsp:cNvPr id="0" name=""/>
        <dsp:cNvSpPr/>
      </dsp:nvSpPr>
      <dsp:spPr>
        <a:xfrm>
          <a:off x="1262553" y="1002452"/>
          <a:ext cx="1888160" cy="1633480"/>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FEEDBACK</a:t>
          </a:r>
        </a:p>
        <a:p>
          <a:pPr marL="0" lvl="0" indent="0" algn="ctr" defTabSz="533400">
            <a:lnSpc>
              <a:spcPct val="90000"/>
            </a:lnSpc>
            <a:spcBef>
              <a:spcPct val="0"/>
            </a:spcBef>
            <a:spcAft>
              <a:spcPct val="35000"/>
            </a:spcAft>
            <a:buNone/>
          </a:pPr>
          <a:r>
            <a:rPr lang="en-US" sz="1200" kern="1200" dirty="0"/>
            <a:t>From all stakeholders to SENCO and Key Adult to determine changes in provision, support needed.</a:t>
          </a:r>
        </a:p>
      </dsp:txBody>
      <dsp:txXfrm>
        <a:off x="1575461" y="1273155"/>
        <a:ext cx="1262344" cy="109207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1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13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813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143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DB17D7A1-18AA-BEC5-5DD5-2ABB5B756571}"/>
            </a:ext>
          </a:extLst>
        </p:cNvPr>
        <p:cNvGrpSpPr/>
        <p:nvPr/>
      </p:nvGrpSpPr>
      <p:grpSpPr>
        <a:xfrm>
          <a:off x="0" y="0"/>
          <a:ext cx="0" cy="0"/>
          <a:chOff x="0" y="0"/>
          <a:chExt cx="0" cy="0"/>
        </a:xfrm>
      </p:grpSpPr>
      <p:sp>
        <p:nvSpPr>
          <p:cNvPr id="171" name="Google Shape;171;p7:notes">
            <a:extLst>
              <a:ext uri="{FF2B5EF4-FFF2-40B4-BE49-F238E27FC236}">
                <a16:creationId xmlns:a16="http://schemas.microsoft.com/office/drawing/2014/main" id="{6C5DF617-A0A3-6300-0FAF-6E3E63178D41}"/>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7:notes">
            <a:extLst>
              <a:ext uri="{FF2B5EF4-FFF2-40B4-BE49-F238E27FC236}">
                <a16:creationId xmlns:a16="http://schemas.microsoft.com/office/drawing/2014/main" id="{67912C10-101D-9484-8809-5EFEB065499F}"/>
              </a:ext>
            </a:extLst>
          </p:cNvPr>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50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49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19AFCDD8-9782-1D86-B49E-2B963D19743E}"/>
            </a:ext>
          </a:extLst>
        </p:cNvPr>
        <p:cNvGrpSpPr/>
        <p:nvPr/>
      </p:nvGrpSpPr>
      <p:grpSpPr>
        <a:xfrm>
          <a:off x="0" y="0"/>
          <a:ext cx="0" cy="0"/>
          <a:chOff x="0" y="0"/>
          <a:chExt cx="0" cy="0"/>
        </a:xfrm>
      </p:grpSpPr>
      <p:sp>
        <p:nvSpPr>
          <p:cNvPr id="160" name="Google Shape;160;p6:notes">
            <a:extLst>
              <a:ext uri="{FF2B5EF4-FFF2-40B4-BE49-F238E27FC236}">
                <a16:creationId xmlns:a16="http://schemas.microsoft.com/office/drawing/2014/main" id="{FE4E71B0-220C-1C99-E771-9212026ADD02}"/>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6:notes">
            <a:extLst>
              <a:ext uri="{FF2B5EF4-FFF2-40B4-BE49-F238E27FC236}">
                <a16:creationId xmlns:a16="http://schemas.microsoft.com/office/drawing/2014/main" id="{F2780771-FA22-BD42-FA2E-17AC8C3777B7}"/>
              </a:ext>
            </a:extLst>
          </p:cNvPr>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310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18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28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1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3"/>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1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4"/>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1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5"/>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5"/>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15"/>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15"/>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15"/>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1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17"/>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1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8"/>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1842052" y="352816"/>
            <a:ext cx="4658140" cy="15696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800" dirty="0">
                <a:solidFill>
                  <a:schemeClr val="tx1"/>
                </a:solidFill>
                <a:latin typeface="Gill Sans MT" panose="020B0502020104020203" pitchFamily="34" charset="0"/>
                <a:ea typeface="Calibri"/>
                <a:cs typeface="Calibri"/>
                <a:sym typeface="Calibri"/>
              </a:rPr>
              <a:t>SEND at </a:t>
            </a:r>
            <a:r>
              <a:rPr lang="en-GB" sz="4800" dirty="0" err="1">
                <a:solidFill>
                  <a:schemeClr val="tx1"/>
                </a:solidFill>
                <a:latin typeface="Gill Sans MT" panose="020B0502020104020203" pitchFamily="34" charset="0"/>
                <a:ea typeface="Calibri"/>
                <a:cs typeface="Calibri"/>
                <a:sym typeface="Calibri"/>
              </a:rPr>
              <a:t>Hayle</a:t>
            </a:r>
            <a:r>
              <a:rPr lang="en-GB" sz="4800" dirty="0">
                <a:solidFill>
                  <a:schemeClr val="tx1"/>
                </a:solidFill>
                <a:latin typeface="Gill Sans MT" panose="020B0502020104020203" pitchFamily="34" charset="0"/>
                <a:ea typeface="Calibri"/>
                <a:cs typeface="Calibri"/>
                <a:sym typeface="Calibri"/>
              </a:rPr>
              <a:t> Academy</a:t>
            </a:r>
            <a:endParaRPr sz="1200" dirty="0">
              <a:solidFill>
                <a:schemeClr val="tx1"/>
              </a:solidFill>
              <a:latin typeface="Gill Sans MT" panose="020B0502020104020203" pitchFamily="34" charset="0"/>
            </a:endParaRPr>
          </a:p>
        </p:txBody>
      </p:sp>
      <p:cxnSp>
        <p:nvCxnSpPr>
          <p:cNvPr id="90" name="Google Shape;90;p1"/>
          <p:cNvCxnSpPr/>
          <p:nvPr/>
        </p:nvCxnSpPr>
        <p:spPr>
          <a:xfrm flipH="1">
            <a:off x="1272209" y="378885"/>
            <a:ext cx="5585791" cy="0"/>
          </a:xfrm>
          <a:prstGeom prst="straightConnector1">
            <a:avLst/>
          </a:prstGeom>
          <a:noFill/>
          <a:ln w="57150" cap="flat" cmpd="sng">
            <a:solidFill>
              <a:srgbClr val="D8D8D8"/>
            </a:solidFill>
            <a:prstDash val="solid"/>
            <a:miter lim="800000"/>
            <a:headEnd type="none" w="sm" len="sm"/>
            <a:tailEnd type="none" w="sm" len="sm"/>
          </a:ln>
        </p:spPr>
      </p:cxnSp>
      <p:sp>
        <p:nvSpPr>
          <p:cNvPr id="92" name="Google Shape;92;p1"/>
          <p:cNvSpPr/>
          <p:nvPr/>
        </p:nvSpPr>
        <p:spPr>
          <a:xfrm>
            <a:off x="204886" y="8005085"/>
            <a:ext cx="6542689"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100" b="0" i="0" u="none" strike="noStrike" cap="none" dirty="0">
                <a:solidFill>
                  <a:srgbClr val="D8D8D8"/>
                </a:solidFill>
                <a:latin typeface="Gill Sans MT" panose="020B0502020104020203" pitchFamily="34" charset="0"/>
                <a:ea typeface="Calibri"/>
                <a:cs typeface="Calibri"/>
                <a:sym typeface="Calibri"/>
              </a:rPr>
              <a:t>KEY GUIDANCE AND INFORMATION FOR SPECIAL EDUCATIONAL NEEDS  AT HAYLE ACADEMY</a:t>
            </a:r>
            <a:endParaRPr dirty="0">
              <a:latin typeface="Gill Sans MT" panose="020B0502020104020203" pitchFamily="34" charset="0"/>
            </a:endParaRPr>
          </a:p>
        </p:txBody>
      </p:sp>
      <p:cxnSp>
        <p:nvCxnSpPr>
          <p:cNvPr id="93" name="Google Shape;93;p1"/>
          <p:cNvCxnSpPr/>
          <p:nvPr/>
        </p:nvCxnSpPr>
        <p:spPr>
          <a:xfrm rot="10800000">
            <a:off x="204886" y="7384178"/>
            <a:ext cx="6409766" cy="0"/>
          </a:xfrm>
          <a:prstGeom prst="straightConnector1">
            <a:avLst/>
          </a:prstGeom>
          <a:noFill/>
          <a:ln w="57150" cap="flat" cmpd="sng">
            <a:solidFill>
              <a:srgbClr val="D8D8D8"/>
            </a:solidFill>
            <a:prstDash val="solid"/>
            <a:miter lim="800000"/>
            <a:headEnd type="none" w="sm" len="sm"/>
            <a:tailEnd type="none" w="sm" len="sm"/>
          </a:ln>
        </p:spPr>
      </p:cxnSp>
      <p:sp>
        <p:nvSpPr>
          <p:cNvPr id="7" name="AutoShape 2" descr="Image pre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2640496" y="9146276"/>
            <a:ext cx="3061252" cy="415498"/>
          </a:xfrm>
          <a:prstGeom prst="rect">
            <a:avLst/>
          </a:prstGeom>
          <a:noFill/>
        </p:spPr>
        <p:txBody>
          <a:bodyPr wrap="square" rtlCol="0">
            <a:spAutoFit/>
          </a:bodyPr>
          <a:lstStyle/>
          <a:p>
            <a:r>
              <a:rPr lang="en-US" sz="2100" dirty="0">
                <a:solidFill>
                  <a:schemeClr val="bg1">
                    <a:lumMod val="85000"/>
                  </a:schemeClr>
                </a:solidFill>
                <a:latin typeface="Gill Sans MT" panose="020B0502020104020203" pitchFamily="34" charset="0"/>
              </a:rPr>
              <a:t>2025-2026</a:t>
            </a:r>
            <a:endParaRPr lang="en-GB" sz="2100" dirty="0">
              <a:solidFill>
                <a:schemeClr val="bg1">
                  <a:lumMod val="85000"/>
                </a:schemeClr>
              </a:solidFill>
              <a:latin typeface="Gill Sans MT" panose="020B0502020104020203" pitchFamily="34" charset="0"/>
            </a:endParaRPr>
          </a:p>
        </p:txBody>
      </p:sp>
      <p:pic>
        <p:nvPicPr>
          <p:cNvPr id="4" name="Picture 3" descr="A group of people around a fire pit&#10;&#10;AI-generated content may be incorrect.">
            <a:extLst>
              <a:ext uri="{FF2B5EF4-FFF2-40B4-BE49-F238E27FC236}">
                <a16:creationId xmlns:a16="http://schemas.microsoft.com/office/drawing/2014/main" id="{719DB40A-E6A2-5660-F6E1-A64E0ABA30A2}"/>
              </a:ext>
            </a:extLst>
          </p:cNvPr>
          <p:cNvPicPr>
            <a:picLocks noChangeAspect="1"/>
          </p:cNvPicPr>
          <p:nvPr/>
        </p:nvPicPr>
        <p:blipFill>
          <a:blip r:embed="rId3"/>
          <a:stretch>
            <a:fillRect/>
          </a:stretch>
        </p:blipFill>
        <p:spPr>
          <a:xfrm>
            <a:off x="566530" y="2240535"/>
            <a:ext cx="5724939" cy="42937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txBox="1"/>
          <p:nvPr/>
        </p:nvSpPr>
        <p:spPr>
          <a:xfrm>
            <a:off x="-135394" y="128880"/>
            <a:ext cx="6993394" cy="64629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3600" dirty="0">
                <a:solidFill>
                  <a:schemeClr val="lt1"/>
                </a:solidFill>
                <a:latin typeface="Gill Sans MT" panose="020B0502020104020203" pitchFamily="34" charset="0"/>
                <a:ea typeface="Calibri"/>
                <a:cs typeface="Calibri"/>
                <a:sym typeface="Calibri"/>
              </a:rPr>
              <a:t>TEACHING AND LEARNING  </a:t>
            </a:r>
            <a:endParaRPr sz="1100" dirty="0">
              <a:latin typeface="Gill Sans MT" panose="020B0502020104020203" pitchFamily="34" charset="0"/>
            </a:endParaRPr>
          </a:p>
        </p:txBody>
      </p:sp>
      <p:sp>
        <p:nvSpPr>
          <p:cNvPr id="175" name="Google Shape;175;p7"/>
          <p:cNvSpPr/>
          <p:nvPr/>
        </p:nvSpPr>
        <p:spPr>
          <a:xfrm>
            <a:off x="-443753" y="788129"/>
            <a:ext cx="6576613"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The role of the teacher and SEND</a:t>
            </a:r>
            <a:endParaRPr dirty="0">
              <a:latin typeface="Gill Sans MT" panose="020B0502020104020203" pitchFamily="34" charset="0"/>
            </a:endParaRPr>
          </a:p>
        </p:txBody>
      </p:sp>
      <p:cxnSp>
        <p:nvCxnSpPr>
          <p:cNvPr id="176" name="Google Shape;176;p7"/>
          <p:cNvCxnSpPr/>
          <p:nvPr/>
        </p:nvCxnSpPr>
        <p:spPr>
          <a:xfrm rot="10800000">
            <a:off x="224444" y="1253281"/>
            <a:ext cx="6633557" cy="0"/>
          </a:xfrm>
          <a:prstGeom prst="straightConnector1">
            <a:avLst/>
          </a:prstGeom>
          <a:noFill/>
          <a:ln w="57150" cap="flat" cmpd="sng">
            <a:solidFill>
              <a:srgbClr val="D8D8D8"/>
            </a:solidFill>
            <a:prstDash val="solid"/>
            <a:miter lim="800000"/>
            <a:headEnd type="none" w="sm" len="sm"/>
            <a:tailEnd type="none" w="sm" len="sm"/>
          </a:ln>
        </p:spPr>
      </p:cxnSp>
      <p:sp>
        <p:nvSpPr>
          <p:cNvPr id="179" name="Google Shape;179;p7"/>
          <p:cNvSpPr/>
          <p:nvPr/>
        </p:nvSpPr>
        <p:spPr>
          <a:xfrm>
            <a:off x="224443" y="1349102"/>
            <a:ext cx="4648771" cy="4814097"/>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buClr>
                <a:schemeClr val="lt1"/>
              </a:buClr>
              <a:buSzPts val="1470"/>
            </a:pPr>
            <a:endParaRPr lang="en-US" dirty="0">
              <a:solidFill>
                <a:schemeClr val="bg1"/>
              </a:solidFill>
              <a:latin typeface="Gill Sans MT" panose="020B0502020104020203" pitchFamily="34" charset="0"/>
            </a:endParaRPr>
          </a:p>
          <a:p>
            <a:pPr lvl="0">
              <a:buClr>
                <a:schemeClr val="lt1"/>
              </a:buClr>
              <a:buSzPts val="1470"/>
            </a:pPr>
            <a:endParaRPr lang="en-US" dirty="0">
              <a:solidFill>
                <a:schemeClr val="bg1"/>
              </a:solidFill>
              <a:latin typeface="Gill Sans MT" panose="020B0502020104020203" pitchFamily="34" charset="0"/>
            </a:endParaRPr>
          </a:p>
          <a:p>
            <a:pPr lvl="0">
              <a:buClr>
                <a:schemeClr val="lt1"/>
              </a:buClr>
              <a:buSzPts val="1470"/>
            </a:pPr>
            <a:r>
              <a:rPr lang="en-US" sz="1300" dirty="0">
                <a:solidFill>
                  <a:schemeClr val="tx1"/>
                </a:solidFill>
                <a:latin typeface="Gill Sans MT" panose="020B0502020104020203" pitchFamily="34" charset="0"/>
              </a:rPr>
              <a:t>In relation to children/young people at risk of or with special educational needs/disabilities, class and subject teachers should:  Ensure early identification of: </a:t>
            </a:r>
          </a:p>
          <a:p>
            <a:pPr marL="285750" lvl="0" indent="-285750" algn="just">
              <a:buClr>
                <a:schemeClr val="lt1"/>
              </a:buClr>
              <a:buSzPts val="1470"/>
              <a:buFont typeface="Courier New" panose="02070309020205020404" pitchFamily="49" charset="0"/>
              <a:buChar char="o"/>
            </a:pPr>
            <a:r>
              <a:rPr lang="en-US" sz="1300" dirty="0">
                <a:solidFill>
                  <a:schemeClr val="tx1"/>
                </a:solidFill>
                <a:latin typeface="Gill Sans MT" panose="020B0502020104020203" pitchFamily="34" charset="0"/>
              </a:rPr>
              <a:t>special educational needs; </a:t>
            </a:r>
          </a:p>
          <a:p>
            <a:pPr marL="285750" lvl="5" indent="-285750" algn="just">
              <a:buClr>
                <a:schemeClr val="lt1"/>
              </a:buClr>
              <a:buSzPts val="1470"/>
              <a:buFont typeface="Courier New" panose="02070309020205020404" pitchFamily="49" charset="0"/>
              <a:buChar char="o"/>
            </a:pPr>
            <a:r>
              <a:rPr lang="en-US" sz="1300" dirty="0">
                <a:solidFill>
                  <a:schemeClr val="tx1"/>
                </a:solidFill>
                <a:latin typeface="Gill Sans MT" panose="020B0502020104020203" pitchFamily="34" charset="0"/>
              </a:rPr>
              <a:t>barriers to learning; </a:t>
            </a:r>
          </a:p>
          <a:p>
            <a:pPr marL="285750" lvl="5" indent="-285750" algn="just">
              <a:buClr>
                <a:schemeClr val="lt1"/>
              </a:buClr>
              <a:buSzPts val="1470"/>
              <a:buFont typeface="Courier New" panose="02070309020205020404" pitchFamily="49" charset="0"/>
              <a:buChar char="o"/>
            </a:pPr>
            <a:r>
              <a:rPr lang="en-US" sz="1300" dirty="0">
                <a:solidFill>
                  <a:schemeClr val="tx1"/>
                </a:solidFill>
                <a:latin typeface="Gill Sans MT" panose="020B0502020104020203" pitchFamily="34" charset="0"/>
              </a:rPr>
              <a:t>appropriate interventions and actions (</a:t>
            </a:r>
            <a:r>
              <a:rPr lang="en-US" sz="1300" dirty="0" err="1">
                <a:solidFill>
                  <a:schemeClr val="tx1"/>
                </a:solidFill>
                <a:latin typeface="Gill Sans MT" panose="020B0502020104020203" pitchFamily="34" charset="0"/>
              </a:rPr>
              <a:t>eg</a:t>
            </a:r>
            <a:r>
              <a:rPr lang="en-US" sz="1300" dirty="0">
                <a:solidFill>
                  <a:schemeClr val="tx1"/>
                </a:solidFill>
                <a:latin typeface="Gill Sans MT" panose="020B0502020104020203" pitchFamily="34" charset="0"/>
              </a:rPr>
              <a:t> ‘graduated approach’, ‘SEN support’) in consultation with the SENCO; </a:t>
            </a:r>
          </a:p>
          <a:p>
            <a:pPr marL="285750" lvl="2" indent="-285750">
              <a:buClr>
                <a:schemeClr val="lt1"/>
              </a:buClr>
              <a:buSzPts val="1470"/>
              <a:buFont typeface="Arial" panose="020B0604020202020204" pitchFamily="34" charset="0"/>
              <a:buChar char="•"/>
            </a:pPr>
            <a:r>
              <a:rPr lang="en-US" sz="1300" dirty="0">
                <a:solidFill>
                  <a:schemeClr val="tx1"/>
                </a:solidFill>
                <a:latin typeface="Gill Sans MT" panose="020B0502020104020203" pitchFamily="34" charset="0"/>
              </a:rPr>
              <a:t>Have full knowledge of children’s/young people’s ‘SEN support’ or Education, Health and Care Plans; </a:t>
            </a:r>
          </a:p>
          <a:p>
            <a:pPr marL="285750" lvl="3" indent="-285750">
              <a:buClr>
                <a:schemeClr val="lt1"/>
              </a:buClr>
              <a:buSzPts val="1470"/>
              <a:buFont typeface="Arial" panose="020B0604020202020204" pitchFamily="34" charset="0"/>
              <a:buChar char="•"/>
            </a:pPr>
            <a:r>
              <a:rPr lang="en-US" sz="1300" dirty="0">
                <a:solidFill>
                  <a:schemeClr val="tx1"/>
                </a:solidFill>
                <a:latin typeface="Gill Sans MT" panose="020B0502020104020203" pitchFamily="34" charset="0"/>
              </a:rPr>
              <a:t>Provide access to a broad and balanced curriculum; </a:t>
            </a:r>
          </a:p>
          <a:p>
            <a:pPr marL="285750" lvl="3" indent="-285750">
              <a:buClr>
                <a:schemeClr val="lt1"/>
              </a:buClr>
              <a:buSzPts val="1470"/>
              <a:buFont typeface="Arial" panose="020B0604020202020204" pitchFamily="34" charset="0"/>
              <a:buChar char="•"/>
            </a:pPr>
            <a:r>
              <a:rPr lang="en-US" sz="1300" dirty="0">
                <a:solidFill>
                  <a:schemeClr val="tx1"/>
                </a:solidFill>
                <a:latin typeface="Gill Sans MT" panose="020B0502020104020203" pitchFamily="34" charset="0"/>
              </a:rPr>
              <a:t>Understand and provide ‘high quality teaching’; </a:t>
            </a:r>
          </a:p>
          <a:p>
            <a:pPr marL="285750" lvl="3" indent="-285750">
              <a:buClr>
                <a:schemeClr val="lt1"/>
              </a:buClr>
              <a:buSzPts val="1470"/>
              <a:buFont typeface="Arial" panose="020B0604020202020204" pitchFamily="34" charset="0"/>
              <a:buChar char="•"/>
            </a:pPr>
            <a:r>
              <a:rPr lang="en-US" sz="1300" dirty="0">
                <a:solidFill>
                  <a:schemeClr val="tx1"/>
                </a:solidFill>
                <a:latin typeface="Gill Sans MT" panose="020B0502020104020203" pitchFamily="34" charset="0"/>
              </a:rPr>
              <a:t>Have appropriate high expectations based on assessment; </a:t>
            </a:r>
          </a:p>
          <a:p>
            <a:pPr marL="285750" lvl="3" indent="-285750">
              <a:buClr>
                <a:schemeClr val="lt1"/>
              </a:buClr>
              <a:buSzPts val="1470"/>
              <a:buFont typeface="Arial" panose="020B0604020202020204" pitchFamily="34" charset="0"/>
              <a:buChar char="•"/>
            </a:pPr>
            <a:r>
              <a:rPr lang="en-US" sz="1300" dirty="0">
                <a:solidFill>
                  <a:schemeClr val="tx1"/>
                </a:solidFill>
                <a:latin typeface="Gill Sans MT" panose="020B0502020104020203" pitchFamily="34" charset="0"/>
              </a:rPr>
              <a:t>Assume responsibility and accountability for their learning, progress and development; </a:t>
            </a:r>
          </a:p>
          <a:p>
            <a:pPr marL="285750" lvl="3" indent="-285750">
              <a:buClr>
                <a:schemeClr val="lt1"/>
              </a:buClr>
              <a:buSzPts val="1470"/>
              <a:buFont typeface="Arial" panose="020B0604020202020204" pitchFamily="34" charset="0"/>
              <a:buChar char="•"/>
            </a:pPr>
            <a:r>
              <a:rPr lang="en-US" sz="1300" dirty="0">
                <a:solidFill>
                  <a:schemeClr val="tx1"/>
                </a:solidFill>
                <a:latin typeface="Gill Sans MT" panose="020B0502020104020203" pitchFamily="34" charset="0"/>
              </a:rPr>
              <a:t>Maintain responsibility for working with them on a regular basis, even when interventions involve group or one-to-one teaching/support away from the main class; </a:t>
            </a:r>
          </a:p>
          <a:p>
            <a:pPr marL="285750" lvl="3" indent="-285750">
              <a:buClr>
                <a:schemeClr val="lt1"/>
              </a:buClr>
              <a:buSzPts val="1470"/>
              <a:buFont typeface="Arial" panose="020B0604020202020204" pitchFamily="34" charset="0"/>
              <a:buChar char="•"/>
            </a:pPr>
            <a:r>
              <a:rPr lang="en-US" sz="1300" dirty="0">
                <a:solidFill>
                  <a:schemeClr val="tx1"/>
                </a:solidFill>
                <a:latin typeface="Gill Sans MT" panose="020B0502020104020203" pitchFamily="34" charset="0"/>
              </a:rPr>
              <a:t> Regularly assess, monitor and review their progress (academic, developmental and social-emotional) during the course of the year with a view to ensuring the ultimate outcome of ‘a successful transition to adult life’</a:t>
            </a:r>
          </a:p>
          <a:p>
            <a:pPr marR="0" lvl="0" algn="l" rtl="0">
              <a:spcBef>
                <a:spcPts val="0"/>
              </a:spcBef>
              <a:spcAft>
                <a:spcPts val="0"/>
              </a:spcAft>
              <a:buClr>
                <a:schemeClr val="lt1"/>
              </a:buClr>
              <a:buSzPts val="1470"/>
            </a:pPr>
            <a:endParaRPr dirty="0"/>
          </a:p>
        </p:txBody>
      </p:sp>
      <p:sp>
        <p:nvSpPr>
          <p:cNvPr id="180" name="Google Shape;180;p7"/>
          <p:cNvSpPr/>
          <p:nvPr/>
        </p:nvSpPr>
        <p:spPr>
          <a:xfrm>
            <a:off x="355225" y="1361465"/>
            <a:ext cx="385796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dirty="0">
                <a:solidFill>
                  <a:schemeClr val="bg1"/>
                </a:solidFill>
                <a:latin typeface="Gill Sans MT" panose="020B0502020104020203" pitchFamily="34" charset="0"/>
                <a:ea typeface="Calibri"/>
                <a:cs typeface="Calibri"/>
                <a:sym typeface="Calibri"/>
              </a:rPr>
              <a:t>YOUR ROLE AS A TEACHER </a:t>
            </a:r>
            <a:endParaRPr dirty="0">
              <a:solidFill>
                <a:schemeClr val="bg1"/>
              </a:solidFill>
              <a:latin typeface="Gill Sans MT" panose="020B0502020104020203" pitchFamily="34" charset="0"/>
            </a:endParaRPr>
          </a:p>
        </p:txBody>
      </p:sp>
      <p:sp>
        <p:nvSpPr>
          <p:cNvPr id="181" name="Google Shape;181;p7"/>
          <p:cNvSpPr/>
          <p:nvPr/>
        </p:nvSpPr>
        <p:spPr>
          <a:xfrm>
            <a:off x="224444" y="6386332"/>
            <a:ext cx="4619015" cy="3322467"/>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dirty="0">
              <a:solidFill>
                <a:srgbClr val="FFC000"/>
              </a:solidFill>
              <a:latin typeface="Calibri"/>
              <a:ea typeface="Calibri"/>
              <a:cs typeface="Calibri"/>
              <a:sym typeface="Calibri"/>
            </a:endParaRPr>
          </a:p>
        </p:txBody>
      </p:sp>
      <p:cxnSp>
        <p:nvCxnSpPr>
          <p:cNvPr id="183" name="Google Shape;183;p7"/>
          <p:cNvCxnSpPr/>
          <p:nvPr/>
        </p:nvCxnSpPr>
        <p:spPr>
          <a:xfrm rot="10800000">
            <a:off x="5895638" y="2391969"/>
            <a:ext cx="1" cy="7488567"/>
          </a:xfrm>
          <a:prstGeom prst="straightConnector1">
            <a:avLst/>
          </a:prstGeom>
          <a:noFill/>
          <a:ln w="76200" cap="flat" cmpd="sng">
            <a:solidFill>
              <a:srgbClr val="D8D8D8"/>
            </a:solidFill>
            <a:prstDash val="solid"/>
            <a:miter lim="800000"/>
            <a:headEnd type="none" w="sm" len="sm"/>
            <a:tailEnd type="none" w="sm" len="sm"/>
          </a:ln>
        </p:spPr>
      </p:cxnSp>
      <p:pic>
        <p:nvPicPr>
          <p:cNvPr id="185" name="Google Shape;185;p7"/>
          <p:cNvPicPr preferRelativeResize="0"/>
          <p:nvPr/>
        </p:nvPicPr>
        <p:blipFill rotWithShape="1">
          <a:blip r:embed="rId3">
            <a:alphaModFix/>
          </a:blip>
          <a:srcRect/>
          <a:stretch/>
        </p:blipFill>
        <p:spPr>
          <a:xfrm>
            <a:off x="5008580" y="1530742"/>
            <a:ext cx="1774116" cy="1546665"/>
          </a:xfrm>
          <a:prstGeom prst="rect">
            <a:avLst/>
          </a:prstGeom>
          <a:noFill/>
          <a:ln>
            <a:noFill/>
          </a:ln>
        </p:spPr>
      </p:pic>
      <p:pic>
        <p:nvPicPr>
          <p:cNvPr id="186" name="Google Shape;186;p7"/>
          <p:cNvPicPr preferRelativeResize="0"/>
          <p:nvPr/>
        </p:nvPicPr>
        <p:blipFill rotWithShape="1">
          <a:blip r:embed="rId3">
            <a:alphaModFix/>
          </a:blip>
          <a:srcRect/>
          <a:stretch/>
        </p:blipFill>
        <p:spPr>
          <a:xfrm>
            <a:off x="5008580" y="2988831"/>
            <a:ext cx="1774116" cy="1546665"/>
          </a:xfrm>
          <a:prstGeom prst="rect">
            <a:avLst/>
          </a:prstGeom>
          <a:noFill/>
          <a:ln>
            <a:noFill/>
          </a:ln>
        </p:spPr>
      </p:pic>
      <p:pic>
        <p:nvPicPr>
          <p:cNvPr id="187" name="Google Shape;187;p7"/>
          <p:cNvPicPr preferRelativeResize="0"/>
          <p:nvPr/>
        </p:nvPicPr>
        <p:blipFill rotWithShape="1">
          <a:blip r:embed="rId3">
            <a:alphaModFix/>
          </a:blip>
          <a:srcRect/>
          <a:stretch/>
        </p:blipFill>
        <p:spPr>
          <a:xfrm>
            <a:off x="5008580" y="4480829"/>
            <a:ext cx="1774116" cy="1546665"/>
          </a:xfrm>
          <a:prstGeom prst="rect">
            <a:avLst/>
          </a:prstGeom>
          <a:noFill/>
          <a:ln>
            <a:noFill/>
          </a:ln>
        </p:spPr>
      </p:pic>
      <p:pic>
        <p:nvPicPr>
          <p:cNvPr id="188" name="Google Shape;188;p7"/>
          <p:cNvPicPr preferRelativeResize="0"/>
          <p:nvPr/>
        </p:nvPicPr>
        <p:blipFill rotWithShape="1">
          <a:blip r:embed="rId3">
            <a:alphaModFix/>
          </a:blip>
          <a:srcRect/>
          <a:stretch/>
        </p:blipFill>
        <p:spPr>
          <a:xfrm>
            <a:off x="5083884" y="6424284"/>
            <a:ext cx="1774116" cy="1546665"/>
          </a:xfrm>
          <a:prstGeom prst="rect">
            <a:avLst/>
          </a:prstGeom>
          <a:noFill/>
          <a:ln>
            <a:noFill/>
          </a:ln>
        </p:spPr>
      </p:pic>
      <p:sp>
        <p:nvSpPr>
          <p:cNvPr id="189" name="Google Shape;189;p7"/>
          <p:cNvSpPr txBox="1">
            <a:spLocks noGrp="1"/>
          </p:cNvSpPr>
          <p:nvPr>
            <p:ph type="sldNum" idx="12"/>
          </p:nvPr>
        </p:nvSpPr>
        <p:spPr>
          <a:xfrm>
            <a:off x="5178743" y="9291179"/>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dirty="0">
                <a:solidFill>
                  <a:schemeClr val="lt1"/>
                </a:solidFill>
              </a:rPr>
              <a:t>09</a:t>
            </a:r>
            <a:endParaRPr dirty="0"/>
          </a:p>
        </p:txBody>
      </p:sp>
      <p:cxnSp>
        <p:nvCxnSpPr>
          <p:cNvPr id="190" name="Google Shape;190;p7"/>
          <p:cNvCxnSpPr/>
          <p:nvPr/>
        </p:nvCxnSpPr>
        <p:spPr>
          <a:xfrm rot="10800000">
            <a:off x="224443" y="133464"/>
            <a:ext cx="6633557" cy="0"/>
          </a:xfrm>
          <a:prstGeom prst="straightConnector1">
            <a:avLst/>
          </a:prstGeom>
          <a:noFill/>
          <a:ln w="57150" cap="flat" cmpd="sng">
            <a:solidFill>
              <a:srgbClr val="D8D8D8"/>
            </a:solidFill>
            <a:prstDash val="solid"/>
            <a:miter lim="800000"/>
            <a:headEnd type="none" w="sm" len="sm"/>
            <a:tailEnd type="none" w="sm" len="sm"/>
          </a:ln>
        </p:spPr>
      </p:cxnSp>
      <p:sp>
        <p:nvSpPr>
          <p:cNvPr id="3" name="Rectangle 2">
            <a:extLst>
              <a:ext uri="{FF2B5EF4-FFF2-40B4-BE49-F238E27FC236}">
                <a16:creationId xmlns:a16="http://schemas.microsoft.com/office/drawing/2014/main" id="{8F4DB0D4-44D8-4DB7-AFBC-7464D04A5CED}"/>
              </a:ext>
            </a:extLst>
          </p:cNvPr>
          <p:cNvSpPr/>
          <p:nvPr/>
        </p:nvSpPr>
        <p:spPr>
          <a:xfrm>
            <a:off x="224443" y="6386333"/>
            <a:ext cx="4619018" cy="3293209"/>
          </a:xfrm>
          <a:prstGeom prst="rect">
            <a:avLst/>
          </a:prstGeom>
        </p:spPr>
        <p:txBody>
          <a:bodyPr wrap="square">
            <a:spAutoFit/>
          </a:bodyPr>
          <a:lstStyle/>
          <a:p>
            <a:pPr lvl="0">
              <a:buClr>
                <a:srgbClr val="FFFFFF"/>
              </a:buClr>
              <a:buSzPts val="1470"/>
            </a:pPr>
            <a:r>
              <a:rPr lang="en-GB" sz="1300" dirty="0">
                <a:solidFill>
                  <a:schemeClr val="tx1"/>
                </a:solidFill>
                <a:latin typeface="Gill Sans MT" panose="020B0502020104020203" pitchFamily="34" charset="0"/>
                <a:ea typeface="Calibri"/>
                <a:cs typeface="Calibri"/>
                <a:sym typeface="Calibri"/>
              </a:rPr>
              <a:t>Your main role is to help identify and overcome barriers to learning inside and outside the classroom.</a:t>
            </a:r>
          </a:p>
          <a:p>
            <a:pPr marL="285750" lvl="0" indent="-285750">
              <a:buClr>
                <a:srgbClr val="FFFFFF"/>
              </a:buClr>
              <a:buSzPts val="1470"/>
              <a:buFont typeface="Noto Sans Symbols"/>
              <a:buChar char="▪"/>
            </a:pPr>
            <a:r>
              <a:rPr lang="en-US" sz="1300" dirty="0">
                <a:solidFill>
                  <a:schemeClr val="tx1"/>
                </a:solidFill>
                <a:latin typeface="Gill Sans MT" panose="020B0502020104020203" pitchFamily="34" charset="0"/>
                <a:cs typeface="Calibri"/>
                <a:sym typeface="Calibri"/>
              </a:rPr>
              <a:t>Teachers are responsible and accountable for the progress and development of the pupils in their class, including where pupils access support from Teaching Assistants or specialist staff.</a:t>
            </a:r>
          </a:p>
          <a:p>
            <a:pPr marL="285750" lvl="0" indent="-285750">
              <a:buClr>
                <a:srgbClr val="FFFFFF"/>
              </a:buClr>
              <a:buSzPts val="1470"/>
              <a:buFont typeface="Noto Sans Symbols"/>
              <a:buChar char="▪"/>
            </a:pPr>
            <a:r>
              <a:rPr lang="en-US" sz="1300" dirty="0">
                <a:solidFill>
                  <a:schemeClr val="tx1"/>
                </a:solidFill>
                <a:latin typeface="Gill Sans MT" panose="020B0502020104020203" pitchFamily="34" charset="0"/>
                <a:cs typeface="Calibri"/>
                <a:sym typeface="Calibri"/>
              </a:rPr>
              <a:t>Teachers should work closely with any Teaching Assistants  or specialist staff involved, to plan and assess the impact of support and interventions and how they can be linked to classroom teaching.</a:t>
            </a:r>
          </a:p>
          <a:p>
            <a:pPr marL="285750" lvl="0" indent="-285750">
              <a:buClr>
                <a:srgbClr val="FFFFFF"/>
              </a:buClr>
              <a:buSzPts val="1470"/>
              <a:buFont typeface="Noto Sans Symbols"/>
              <a:buChar char="▪"/>
            </a:pPr>
            <a:r>
              <a:rPr lang="en-US" sz="1300" dirty="0">
                <a:solidFill>
                  <a:schemeClr val="tx1"/>
                </a:solidFill>
                <a:latin typeface="Gill Sans MT" panose="020B0502020104020203" pitchFamily="34" charset="0"/>
                <a:cs typeface="Calibri"/>
                <a:sym typeface="Calibri"/>
              </a:rPr>
              <a:t>Working with the SENCO, teachers should revise the support in light of the pupil’s progress and development, deciding on any changes to the support and outcomes in consultation with the parent and pupil.</a:t>
            </a:r>
          </a:p>
          <a:p>
            <a:pPr marL="285750" lvl="0" indent="-285750">
              <a:buClr>
                <a:srgbClr val="FFFFFF"/>
              </a:buClr>
              <a:buSzPts val="1470"/>
              <a:buFont typeface="Noto Sans Symbols"/>
              <a:buChar char="▪"/>
            </a:pPr>
            <a:r>
              <a:rPr lang="en-US" sz="1300" dirty="0">
                <a:solidFill>
                  <a:schemeClr val="tx1"/>
                </a:solidFill>
                <a:latin typeface="Gill Sans MT" panose="020B0502020104020203" pitchFamily="34" charset="0"/>
              </a:rPr>
              <a:t>Through professional development, secure knowledge, understanding and skills around SEND</a:t>
            </a:r>
            <a:endParaRPr lang="en-US" sz="1300" dirty="0">
              <a:solidFill>
                <a:schemeClr val="tx1"/>
              </a:solidFill>
              <a:latin typeface="Gill Sans MT" panose="020B0502020104020203" pitchFamily="34" charset="0"/>
              <a:cs typeface="Calibri"/>
              <a:sym typeface="Calibri"/>
            </a:endParaRPr>
          </a:p>
        </p:txBody>
      </p:sp>
      <p:pic>
        <p:nvPicPr>
          <p:cNvPr id="17" name="Google Shape;188;p7"/>
          <p:cNvPicPr preferRelativeResize="0"/>
          <p:nvPr/>
        </p:nvPicPr>
        <p:blipFill rotWithShape="1">
          <a:blip r:embed="rId3">
            <a:alphaModFix/>
          </a:blip>
          <a:srcRect/>
          <a:stretch/>
        </p:blipFill>
        <p:spPr>
          <a:xfrm>
            <a:off x="5063210" y="7875127"/>
            <a:ext cx="1774116" cy="15466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txBox="1"/>
          <p:nvPr/>
        </p:nvSpPr>
        <p:spPr>
          <a:xfrm>
            <a:off x="-135394" y="128880"/>
            <a:ext cx="6993394" cy="64629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3600" dirty="0">
                <a:solidFill>
                  <a:schemeClr val="lt1"/>
                </a:solidFill>
                <a:latin typeface="Gill Sans MT" panose="020B0502020104020203" pitchFamily="34" charset="0"/>
                <a:ea typeface="Calibri"/>
                <a:cs typeface="Calibri"/>
                <a:sym typeface="Calibri"/>
              </a:rPr>
              <a:t>TEACHING AND LEARNING  </a:t>
            </a:r>
            <a:endParaRPr sz="1100" dirty="0">
              <a:latin typeface="Gill Sans MT" panose="020B0502020104020203" pitchFamily="34" charset="0"/>
            </a:endParaRPr>
          </a:p>
        </p:txBody>
      </p:sp>
      <p:sp>
        <p:nvSpPr>
          <p:cNvPr id="175" name="Google Shape;175;p7"/>
          <p:cNvSpPr/>
          <p:nvPr/>
        </p:nvSpPr>
        <p:spPr>
          <a:xfrm>
            <a:off x="-443753" y="788129"/>
            <a:ext cx="6576613"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SEND Provision and the Curriculum </a:t>
            </a:r>
            <a:endParaRPr dirty="0">
              <a:latin typeface="Gill Sans MT" panose="020B0502020104020203" pitchFamily="34" charset="0"/>
            </a:endParaRPr>
          </a:p>
        </p:txBody>
      </p:sp>
      <p:cxnSp>
        <p:nvCxnSpPr>
          <p:cNvPr id="176" name="Google Shape;176;p7"/>
          <p:cNvCxnSpPr/>
          <p:nvPr/>
        </p:nvCxnSpPr>
        <p:spPr>
          <a:xfrm rot="10800000">
            <a:off x="224444" y="1253281"/>
            <a:ext cx="6633557" cy="0"/>
          </a:xfrm>
          <a:prstGeom prst="straightConnector1">
            <a:avLst/>
          </a:prstGeom>
          <a:noFill/>
          <a:ln w="57150" cap="flat" cmpd="sng">
            <a:solidFill>
              <a:srgbClr val="D8D8D8"/>
            </a:solidFill>
            <a:prstDash val="solid"/>
            <a:miter lim="800000"/>
            <a:headEnd type="none" w="sm" len="sm"/>
            <a:tailEnd type="none" w="sm" len="sm"/>
          </a:ln>
        </p:spPr>
      </p:cxnSp>
      <p:sp>
        <p:nvSpPr>
          <p:cNvPr id="179" name="Google Shape;179;p7"/>
          <p:cNvSpPr/>
          <p:nvPr/>
        </p:nvSpPr>
        <p:spPr>
          <a:xfrm>
            <a:off x="355225" y="1731392"/>
            <a:ext cx="6278332" cy="5275046"/>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buClr>
                <a:schemeClr val="lt1"/>
              </a:buClr>
              <a:buSzPts val="1470"/>
            </a:pPr>
            <a:r>
              <a:rPr lang="en-US" dirty="0">
                <a:solidFill>
                  <a:schemeClr val="tx1"/>
                </a:solidFill>
                <a:latin typeface="Gill Sans MT" panose="020B0502020104020203" pitchFamily="34" charset="0"/>
              </a:rPr>
              <a:t>The planning of our SEND provision has ensured a whole school curriculum approach to meeting the needs of those in each classroom who require an additional level of support. </a:t>
            </a:r>
          </a:p>
          <a:p>
            <a:pPr lvl="0">
              <a:buClr>
                <a:schemeClr val="lt1"/>
              </a:buClr>
              <a:buSzPts val="1470"/>
            </a:pPr>
            <a:endParaRPr lang="en-US" dirty="0">
              <a:solidFill>
                <a:schemeClr val="tx1"/>
              </a:solidFill>
              <a:latin typeface="Gill Sans MT" panose="020B0502020104020203" pitchFamily="34" charset="0"/>
            </a:endParaRPr>
          </a:p>
          <a:p>
            <a:pPr lvl="0">
              <a:buClr>
                <a:schemeClr val="lt1"/>
              </a:buClr>
              <a:buSzPts val="1470"/>
            </a:pPr>
            <a:r>
              <a:rPr lang="en-US" dirty="0">
                <a:solidFill>
                  <a:schemeClr val="tx1"/>
                </a:solidFill>
                <a:latin typeface="Gill Sans MT" panose="020B0502020104020203" pitchFamily="34" charset="0"/>
              </a:rPr>
              <a:t>The details of this are found in each faculty Curriculum Document and whilst the intent is a whole school approach, the implementation and impact are detailed to each subject area and the work carried out within. </a:t>
            </a:r>
          </a:p>
          <a:p>
            <a:pPr lvl="0">
              <a:buClr>
                <a:schemeClr val="lt1"/>
              </a:buClr>
              <a:buSzPts val="1470"/>
            </a:pPr>
            <a:endParaRPr lang="en-US" dirty="0">
              <a:solidFill>
                <a:schemeClr val="tx1"/>
              </a:solidFill>
              <a:latin typeface="Gill Sans MT" panose="020B0502020104020203" pitchFamily="34" charset="0"/>
            </a:endParaRPr>
          </a:p>
          <a:p>
            <a:pPr lvl="0">
              <a:buClr>
                <a:schemeClr val="lt1"/>
              </a:buClr>
              <a:buSzPts val="1470"/>
            </a:pPr>
            <a:r>
              <a:rPr lang="en-GB" dirty="0">
                <a:solidFill>
                  <a:schemeClr val="tx1"/>
                </a:solidFill>
                <a:latin typeface="Gill Sans MT" panose="020B0502020104020203" pitchFamily="34" charset="0"/>
              </a:rPr>
              <a:t>Our overall intent is for an inclusive and ambitious curriculum for all, including SEND. </a:t>
            </a:r>
          </a:p>
          <a:p>
            <a:pPr marL="285750" lvl="0" indent="-285750">
              <a:buClr>
                <a:schemeClr val="lt1"/>
              </a:buClr>
              <a:buSzPts val="1470"/>
              <a:buFont typeface="Arial" panose="020B0604020202020204" pitchFamily="34" charset="0"/>
              <a:buChar char="•"/>
            </a:pPr>
            <a:r>
              <a:rPr lang="en-GB" dirty="0">
                <a:solidFill>
                  <a:schemeClr val="tx1"/>
                </a:solidFill>
                <a:latin typeface="Gill Sans MT" panose="020B0502020104020203" pitchFamily="34" charset="0"/>
              </a:rPr>
              <a:t>A high-quality education with fair access to the curriculum. </a:t>
            </a:r>
          </a:p>
          <a:p>
            <a:pPr marL="285750" lvl="0" indent="-285750">
              <a:buClr>
                <a:schemeClr val="lt1"/>
              </a:buClr>
              <a:buSzPts val="1470"/>
              <a:buFont typeface="Arial" panose="020B0604020202020204" pitchFamily="34" charset="0"/>
              <a:buChar char="•"/>
            </a:pPr>
            <a:r>
              <a:rPr lang="en-GB" dirty="0">
                <a:solidFill>
                  <a:schemeClr val="tx1"/>
                </a:solidFill>
                <a:latin typeface="Gill Sans MT" panose="020B0502020104020203" pitchFamily="34" charset="0"/>
              </a:rPr>
              <a:t>All students have equity in self-belief, self-worth and life chances. </a:t>
            </a:r>
          </a:p>
          <a:p>
            <a:pPr marL="285750" lvl="0" indent="-285750">
              <a:buClr>
                <a:schemeClr val="lt1"/>
              </a:buClr>
              <a:buSzPts val="1470"/>
              <a:buFont typeface="Arial" panose="020B0604020202020204" pitchFamily="34" charset="0"/>
              <a:buChar char="•"/>
            </a:pPr>
            <a:endParaRPr lang="en-GB" dirty="0">
              <a:solidFill>
                <a:schemeClr val="tx1"/>
              </a:solidFill>
              <a:latin typeface="Gill Sans MT" panose="020B0502020104020203" pitchFamily="34" charset="0"/>
            </a:endParaRPr>
          </a:p>
          <a:p>
            <a:pPr lvl="0">
              <a:buClr>
                <a:schemeClr val="lt1"/>
              </a:buClr>
              <a:buSzPts val="1470"/>
            </a:pPr>
            <a:r>
              <a:rPr lang="en-GB" dirty="0">
                <a:solidFill>
                  <a:schemeClr val="tx1"/>
                </a:solidFill>
                <a:latin typeface="Gill Sans MT" panose="020B0502020104020203" pitchFamily="34" charset="0"/>
              </a:rPr>
              <a:t>The intent is broken down into the following statements, where the detail is added, and curriculum leaders demonstrate their understanding of the provision to enable success for all.</a:t>
            </a:r>
          </a:p>
          <a:p>
            <a:pPr lvl="0">
              <a:buClr>
                <a:schemeClr val="lt1"/>
              </a:buClr>
              <a:buSzPts val="1470"/>
            </a:pPr>
            <a:r>
              <a:rPr lang="en-US" dirty="0">
                <a:solidFill>
                  <a:schemeClr val="tx1"/>
                </a:solidFill>
                <a:latin typeface="Gill Sans MT" panose="020B0502020104020203" pitchFamily="34" charset="0"/>
              </a:rPr>
              <a:t>We provide a;</a:t>
            </a:r>
          </a:p>
          <a:p>
            <a:pPr marL="285750" lvl="0" indent="-285750">
              <a:buClr>
                <a:schemeClr val="lt1"/>
              </a:buClr>
              <a:buSzPts val="1470"/>
              <a:buFont typeface="Arial" panose="020B0604020202020204" pitchFamily="34" charset="0"/>
              <a:buChar char="•"/>
            </a:pPr>
            <a:r>
              <a:rPr lang="en-US" dirty="0">
                <a:solidFill>
                  <a:schemeClr val="tx1"/>
                </a:solidFill>
                <a:latin typeface="Gill Sans MT" panose="020B0502020104020203" pitchFamily="34" charset="0"/>
              </a:rPr>
              <a:t>Inclusive curriculum that all SEND students can access</a:t>
            </a:r>
          </a:p>
          <a:p>
            <a:pPr marL="285750" lvl="0" indent="-285750">
              <a:buClr>
                <a:schemeClr val="lt1"/>
              </a:buClr>
              <a:buSzPts val="1470"/>
              <a:buFont typeface="Arial" panose="020B0604020202020204" pitchFamily="34" charset="0"/>
              <a:buChar char="•"/>
            </a:pPr>
            <a:r>
              <a:rPr lang="en-US" dirty="0">
                <a:solidFill>
                  <a:schemeClr val="tx1"/>
                </a:solidFill>
                <a:latin typeface="Gill Sans MT" panose="020B0502020104020203" pitchFamily="34" charset="0"/>
              </a:rPr>
              <a:t>SEND students are able to know more, remember more and do more.</a:t>
            </a:r>
          </a:p>
          <a:p>
            <a:pPr marL="285750" lvl="0" indent="-285750">
              <a:buClr>
                <a:schemeClr val="lt1"/>
              </a:buClr>
              <a:buSzPts val="1470"/>
              <a:buFont typeface="Arial" panose="020B0604020202020204" pitchFamily="34" charset="0"/>
              <a:buChar char="•"/>
            </a:pPr>
            <a:r>
              <a:rPr lang="en-GB" dirty="0">
                <a:solidFill>
                  <a:schemeClr val="tx1"/>
                </a:solidFill>
                <a:latin typeface="Gill Sans MT" panose="020B0502020104020203" pitchFamily="34" charset="0"/>
              </a:rPr>
              <a:t>SEND students have clear 'end points' within the curriculum - SEND students have clear goals</a:t>
            </a:r>
          </a:p>
          <a:p>
            <a:pPr marL="285750" lvl="0" indent="-285750">
              <a:buClr>
                <a:schemeClr val="lt1"/>
              </a:buClr>
              <a:buSzPts val="1470"/>
              <a:buFont typeface="Arial" panose="020B0604020202020204" pitchFamily="34" charset="0"/>
              <a:buChar char="•"/>
            </a:pPr>
            <a:r>
              <a:rPr lang="en-GB" dirty="0">
                <a:solidFill>
                  <a:schemeClr val="tx1"/>
                </a:solidFill>
                <a:latin typeface="Gill Sans MT" panose="020B0502020104020203" pitchFamily="34" charset="0"/>
              </a:rPr>
              <a:t>SEND students' contributions and perspectives are valued and celebrated.</a:t>
            </a:r>
            <a:endParaRPr lang="en-US" dirty="0">
              <a:solidFill>
                <a:schemeClr val="tx1"/>
              </a:solidFill>
              <a:latin typeface="Gill Sans MT" panose="020B0502020104020203" pitchFamily="34" charset="0"/>
            </a:endParaRPr>
          </a:p>
          <a:p>
            <a:pPr marL="285750" lvl="5" indent="-285750" algn="ctr">
              <a:buClr>
                <a:schemeClr val="lt1"/>
              </a:buClr>
              <a:buSzPts val="1470"/>
              <a:buFont typeface="Courier New" panose="02070309020205020404" pitchFamily="49" charset="0"/>
              <a:buChar char="o"/>
            </a:pPr>
            <a:endParaRPr lang="en-US" sz="1300" dirty="0">
              <a:solidFill>
                <a:schemeClr val="tx1"/>
              </a:solidFill>
              <a:latin typeface="Gill Sans MT" panose="020B0502020104020203" pitchFamily="34" charset="0"/>
            </a:endParaRPr>
          </a:p>
          <a:p>
            <a:pPr marR="0" lvl="0" algn="l" rtl="0">
              <a:spcBef>
                <a:spcPts val="0"/>
              </a:spcBef>
              <a:spcAft>
                <a:spcPts val="0"/>
              </a:spcAft>
              <a:buClr>
                <a:schemeClr val="lt1"/>
              </a:buClr>
              <a:buSzPts val="1470"/>
            </a:pPr>
            <a:endParaRPr dirty="0"/>
          </a:p>
        </p:txBody>
      </p:sp>
      <p:sp>
        <p:nvSpPr>
          <p:cNvPr id="180" name="Google Shape;180;p7"/>
          <p:cNvSpPr/>
          <p:nvPr/>
        </p:nvSpPr>
        <p:spPr>
          <a:xfrm>
            <a:off x="355225" y="1361465"/>
            <a:ext cx="385796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dirty="0">
                <a:solidFill>
                  <a:schemeClr val="bg1"/>
                </a:solidFill>
                <a:latin typeface="Gill Sans MT" panose="020B0502020104020203" pitchFamily="34" charset="0"/>
                <a:ea typeface="Calibri"/>
                <a:cs typeface="Calibri"/>
                <a:sym typeface="Calibri"/>
              </a:rPr>
              <a:t>THE SEND Strategy</a:t>
            </a:r>
            <a:endParaRPr dirty="0">
              <a:solidFill>
                <a:schemeClr val="bg1"/>
              </a:solidFill>
              <a:latin typeface="Gill Sans MT" panose="020B0502020104020203" pitchFamily="34" charset="0"/>
            </a:endParaRPr>
          </a:p>
        </p:txBody>
      </p:sp>
      <p:pic>
        <p:nvPicPr>
          <p:cNvPr id="186" name="Google Shape;186;p7"/>
          <p:cNvPicPr preferRelativeResize="0"/>
          <p:nvPr/>
        </p:nvPicPr>
        <p:blipFill rotWithShape="1">
          <a:blip r:embed="rId3">
            <a:alphaModFix/>
          </a:blip>
          <a:srcRect/>
          <a:stretch/>
        </p:blipFill>
        <p:spPr>
          <a:xfrm>
            <a:off x="582352" y="7484548"/>
            <a:ext cx="1412704" cy="1158212"/>
          </a:xfrm>
          <a:prstGeom prst="rect">
            <a:avLst/>
          </a:prstGeom>
          <a:noFill/>
          <a:ln>
            <a:noFill/>
          </a:ln>
        </p:spPr>
      </p:pic>
      <p:sp>
        <p:nvSpPr>
          <p:cNvPr id="189" name="Google Shape;189;p7"/>
          <p:cNvSpPr txBox="1">
            <a:spLocks noGrp="1"/>
          </p:cNvSpPr>
          <p:nvPr>
            <p:ph type="sldNum" idx="12"/>
          </p:nvPr>
        </p:nvSpPr>
        <p:spPr>
          <a:xfrm>
            <a:off x="5178743" y="9291179"/>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dirty="0">
                <a:solidFill>
                  <a:schemeClr val="lt1"/>
                </a:solidFill>
              </a:rPr>
              <a:t>09</a:t>
            </a:r>
            <a:endParaRPr dirty="0"/>
          </a:p>
        </p:txBody>
      </p:sp>
      <p:cxnSp>
        <p:nvCxnSpPr>
          <p:cNvPr id="190" name="Google Shape;190;p7"/>
          <p:cNvCxnSpPr/>
          <p:nvPr/>
        </p:nvCxnSpPr>
        <p:spPr>
          <a:xfrm rot="10800000">
            <a:off x="224443" y="133464"/>
            <a:ext cx="6633557" cy="0"/>
          </a:xfrm>
          <a:prstGeom prst="straightConnector1">
            <a:avLst/>
          </a:prstGeom>
          <a:noFill/>
          <a:ln w="57150" cap="flat" cmpd="sng">
            <a:solidFill>
              <a:srgbClr val="D8D8D8"/>
            </a:solidFill>
            <a:prstDash val="solid"/>
            <a:miter lim="800000"/>
            <a:headEnd type="none" w="sm" len="sm"/>
            <a:tailEnd type="none" w="sm" len="sm"/>
          </a:ln>
        </p:spPr>
      </p:cxnSp>
      <p:pic>
        <p:nvPicPr>
          <p:cNvPr id="2" name="Google Shape;186;p7">
            <a:extLst>
              <a:ext uri="{FF2B5EF4-FFF2-40B4-BE49-F238E27FC236}">
                <a16:creationId xmlns:a16="http://schemas.microsoft.com/office/drawing/2014/main" id="{A8994372-61A4-D8D3-F407-B35BC28A10EC}"/>
              </a:ext>
            </a:extLst>
          </p:cNvPr>
          <p:cNvPicPr preferRelativeResize="0"/>
          <p:nvPr/>
        </p:nvPicPr>
        <p:blipFill rotWithShape="1">
          <a:blip r:embed="rId3">
            <a:alphaModFix/>
          </a:blip>
          <a:srcRect/>
          <a:stretch/>
        </p:blipFill>
        <p:spPr>
          <a:xfrm>
            <a:off x="2775830" y="7484548"/>
            <a:ext cx="1412704" cy="1158212"/>
          </a:xfrm>
          <a:prstGeom prst="rect">
            <a:avLst/>
          </a:prstGeom>
          <a:noFill/>
          <a:ln>
            <a:noFill/>
          </a:ln>
        </p:spPr>
      </p:pic>
      <p:pic>
        <p:nvPicPr>
          <p:cNvPr id="4" name="Google Shape;186;p7">
            <a:extLst>
              <a:ext uri="{FF2B5EF4-FFF2-40B4-BE49-F238E27FC236}">
                <a16:creationId xmlns:a16="http://schemas.microsoft.com/office/drawing/2014/main" id="{A7BCC7F5-FC5B-A504-FC22-ABEB89F82226}"/>
              </a:ext>
            </a:extLst>
          </p:cNvPr>
          <p:cNvPicPr preferRelativeResize="0"/>
          <p:nvPr/>
        </p:nvPicPr>
        <p:blipFill rotWithShape="1">
          <a:blip r:embed="rId3">
            <a:alphaModFix/>
          </a:blip>
          <a:srcRect/>
          <a:stretch/>
        </p:blipFill>
        <p:spPr>
          <a:xfrm>
            <a:off x="4986376" y="7484548"/>
            <a:ext cx="1412704" cy="1158212"/>
          </a:xfrm>
          <a:prstGeom prst="rect">
            <a:avLst/>
          </a:prstGeom>
          <a:noFill/>
          <a:ln>
            <a:noFill/>
          </a:ln>
        </p:spPr>
      </p:pic>
    </p:spTree>
    <p:extLst>
      <p:ext uri="{BB962C8B-B14F-4D97-AF65-F5344CB8AC3E}">
        <p14:creationId xmlns:p14="http://schemas.microsoft.com/office/powerpoint/2010/main" val="181139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12F39332-BC29-23C5-DC41-5DE694562BA9}"/>
            </a:ext>
          </a:extLst>
        </p:cNvPr>
        <p:cNvGrpSpPr/>
        <p:nvPr/>
      </p:nvGrpSpPr>
      <p:grpSpPr>
        <a:xfrm>
          <a:off x="0" y="0"/>
          <a:ext cx="0" cy="0"/>
          <a:chOff x="0" y="0"/>
          <a:chExt cx="0" cy="0"/>
        </a:xfrm>
      </p:grpSpPr>
      <p:sp>
        <p:nvSpPr>
          <p:cNvPr id="189" name="Google Shape;189;p7">
            <a:extLst>
              <a:ext uri="{FF2B5EF4-FFF2-40B4-BE49-F238E27FC236}">
                <a16:creationId xmlns:a16="http://schemas.microsoft.com/office/drawing/2014/main" id="{8C43399D-7165-DB5E-FB66-FDA6E64BB245}"/>
              </a:ext>
            </a:extLst>
          </p:cNvPr>
          <p:cNvSpPr txBox="1">
            <a:spLocks noGrp="1"/>
          </p:cNvSpPr>
          <p:nvPr>
            <p:ph type="sldNum" idx="12"/>
          </p:nvPr>
        </p:nvSpPr>
        <p:spPr>
          <a:xfrm>
            <a:off x="5178743" y="9291179"/>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dirty="0">
                <a:solidFill>
                  <a:schemeClr val="lt1"/>
                </a:solidFill>
              </a:rPr>
              <a:t>09</a:t>
            </a:r>
            <a:endParaRPr dirty="0"/>
          </a:p>
        </p:txBody>
      </p:sp>
      <p:pic>
        <p:nvPicPr>
          <p:cNvPr id="3" name="Picture 2">
            <a:extLst>
              <a:ext uri="{FF2B5EF4-FFF2-40B4-BE49-F238E27FC236}">
                <a16:creationId xmlns:a16="http://schemas.microsoft.com/office/drawing/2014/main" id="{48243DD5-F0FB-3367-E3DE-A292CF89EEFE}"/>
              </a:ext>
            </a:extLst>
          </p:cNvPr>
          <p:cNvPicPr>
            <a:picLocks noChangeAspect="1"/>
          </p:cNvPicPr>
          <p:nvPr/>
        </p:nvPicPr>
        <p:blipFill>
          <a:blip r:embed="rId3"/>
          <a:stretch>
            <a:fillRect/>
          </a:stretch>
        </p:blipFill>
        <p:spPr>
          <a:xfrm>
            <a:off x="1783605" y="87418"/>
            <a:ext cx="4938188" cy="2017951"/>
          </a:xfrm>
          <a:prstGeom prst="rect">
            <a:avLst/>
          </a:prstGeom>
        </p:spPr>
      </p:pic>
      <p:pic>
        <p:nvPicPr>
          <p:cNvPr id="7" name="Picture 6">
            <a:extLst>
              <a:ext uri="{FF2B5EF4-FFF2-40B4-BE49-F238E27FC236}">
                <a16:creationId xmlns:a16="http://schemas.microsoft.com/office/drawing/2014/main" id="{7645C6E4-0105-F7E5-8ECA-7D4FF80F3B11}"/>
              </a:ext>
            </a:extLst>
          </p:cNvPr>
          <p:cNvPicPr>
            <a:picLocks noChangeAspect="1"/>
          </p:cNvPicPr>
          <p:nvPr/>
        </p:nvPicPr>
        <p:blipFill>
          <a:blip r:embed="rId4"/>
          <a:stretch>
            <a:fillRect/>
          </a:stretch>
        </p:blipFill>
        <p:spPr>
          <a:xfrm>
            <a:off x="3026810" y="3151920"/>
            <a:ext cx="3395138" cy="2546353"/>
          </a:xfrm>
          <a:prstGeom prst="rect">
            <a:avLst/>
          </a:prstGeom>
        </p:spPr>
      </p:pic>
      <p:pic>
        <p:nvPicPr>
          <p:cNvPr id="9" name="Picture 8">
            <a:extLst>
              <a:ext uri="{FF2B5EF4-FFF2-40B4-BE49-F238E27FC236}">
                <a16:creationId xmlns:a16="http://schemas.microsoft.com/office/drawing/2014/main" id="{5E06D751-4989-A152-5F5F-9B00DD89094C}"/>
              </a:ext>
            </a:extLst>
          </p:cNvPr>
          <p:cNvPicPr>
            <a:picLocks noChangeAspect="1"/>
          </p:cNvPicPr>
          <p:nvPr/>
        </p:nvPicPr>
        <p:blipFill>
          <a:blip r:embed="rId5"/>
          <a:stretch>
            <a:fillRect/>
          </a:stretch>
        </p:blipFill>
        <p:spPr>
          <a:xfrm>
            <a:off x="2392038" y="6345848"/>
            <a:ext cx="3927108" cy="2945331"/>
          </a:xfrm>
          <a:prstGeom prst="rect">
            <a:avLst/>
          </a:prstGeom>
        </p:spPr>
      </p:pic>
      <p:pic>
        <p:nvPicPr>
          <p:cNvPr id="10" name="Picture 9">
            <a:extLst>
              <a:ext uri="{FF2B5EF4-FFF2-40B4-BE49-F238E27FC236}">
                <a16:creationId xmlns:a16="http://schemas.microsoft.com/office/drawing/2014/main" id="{76F272D3-CA25-D402-8426-EFB41BF8E9A8}"/>
              </a:ext>
            </a:extLst>
          </p:cNvPr>
          <p:cNvPicPr>
            <a:picLocks noChangeAspect="1"/>
          </p:cNvPicPr>
          <p:nvPr/>
        </p:nvPicPr>
        <p:blipFill>
          <a:blip r:embed="rId6"/>
          <a:stretch>
            <a:fillRect/>
          </a:stretch>
        </p:blipFill>
        <p:spPr>
          <a:xfrm>
            <a:off x="449874" y="1382632"/>
            <a:ext cx="3247836" cy="2435877"/>
          </a:xfrm>
          <a:prstGeom prst="rect">
            <a:avLst/>
          </a:prstGeom>
        </p:spPr>
      </p:pic>
      <p:pic>
        <p:nvPicPr>
          <p:cNvPr id="11" name="Picture 10">
            <a:extLst>
              <a:ext uri="{FF2B5EF4-FFF2-40B4-BE49-F238E27FC236}">
                <a16:creationId xmlns:a16="http://schemas.microsoft.com/office/drawing/2014/main" id="{0F3BDBE9-B55B-9A50-50DC-481B350F0EAA}"/>
              </a:ext>
            </a:extLst>
          </p:cNvPr>
          <p:cNvPicPr>
            <a:picLocks noChangeAspect="1"/>
          </p:cNvPicPr>
          <p:nvPr/>
        </p:nvPicPr>
        <p:blipFill>
          <a:blip r:embed="rId7"/>
          <a:stretch>
            <a:fillRect/>
          </a:stretch>
        </p:blipFill>
        <p:spPr>
          <a:xfrm>
            <a:off x="612833" y="4704326"/>
            <a:ext cx="2999492" cy="2249619"/>
          </a:xfrm>
          <a:prstGeom prst="rect">
            <a:avLst/>
          </a:prstGeom>
        </p:spPr>
      </p:pic>
    </p:spTree>
    <p:extLst>
      <p:ext uri="{BB962C8B-B14F-4D97-AF65-F5344CB8AC3E}">
        <p14:creationId xmlns:p14="http://schemas.microsoft.com/office/powerpoint/2010/main" val="343583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215153" y="1610282"/>
            <a:ext cx="5939129" cy="71249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endParaRPr dirty="0"/>
          </a:p>
          <a:p>
            <a:pPr lvl="0" algn="r"/>
            <a:r>
              <a:rPr lang="en-GB" sz="3600" dirty="0">
                <a:solidFill>
                  <a:schemeClr val="tx1">
                    <a:lumMod val="50000"/>
                    <a:lumOff val="50000"/>
                  </a:schemeClr>
                </a:solidFill>
                <a:latin typeface="Gill Sans MT" panose="020B0502020104020203" pitchFamily="34" charset="0"/>
              </a:rPr>
              <a:t>Create a positive and supportive environment for all pupils so that they achieve success</a:t>
            </a:r>
            <a:endParaRPr sz="4800" b="1" i="0" u="none" strike="noStrike" cap="none" dirty="0">
              <a:solidFill>
                <a:schemeClr val="tx1">
                  <a:lumMod val="50000"/>
                  <a:lumOff val="50000"/>
                </a:schemeClr>
              </a:solidFill>
              <a:latin typeface="Gill Sans MT" panose="020B0502020104020203" pitchFamily="34" charset="0"/>
              <a:ea typeface="Calibri"/>
              <a:cs typeface="Calibri"/>
              <a:sym typeface="Calibri"/>
            </a:endParaRPr>
          </a:p>
          <a:p>
            <a:pPr marL="0" marR="0" lvl="0" indent="0" algn="r" rtl="0">
              <a:spcBef>
                <a:spcPts val="0"/>
              </a:spcBef>
              <a:spcAft>
                <a:spcPts val="0"/>
              </a:spcAft>
              <a:buNone/>
            </a:pPr>
            <a:endParaRPr lang="en-GB" sz="3600" b="0" i="0" u="none" strike="noStrike" cap="none" dirty="0">
              <a:solidFill>
                <a:schemeClr val="bg1"/>
              </a:solidFill>
              <a:latin typeface="Gill Sans MT" panose="020B0502020104020203" pitchFamily="34" charset="0"/>
              <a:ea typeface="Calibri"/>
              <a:cs typeface="Calibri"/>
              <a:sym typeface="Calibri"/>
            </a:endParaRPr>
          </a:p>
          <a:p>
            <a:pPr algn="r"/>
            <a:r>
              <a:rPr lang="en-GB" sz="2400" dirty="0">
                <a:solidFill>
                  <a:schemeClr val="tx1"/>
                </a:solidFill>
                <a:latin typeface="Gill Sans MT" panose="020B0502020104020203" pitchFamily="34" charset="0"/>
              </a:rPr>
              <a:t>An inclusive school removes all barriers to learning and participation, provides an education that is appropriate to pupils’ needs, and promotes high standards and the fulfilment of potential for everyone. </a:t>
            </a:r>
          </a:p>
          <a:p>
            <a:pPr algn="r"/>
            <a:r>
              <a:rPr lang="en-GB" sz="2400" dirty="0">
                <a:solidFill>
                  <a:schemeClr val="tx1"/>
                </a:solidFill>
                <a:latin typeface="Gill Sans MT" panose="020B0502020104020203" pitchFamily="34" charset="0"/>
              </a:rPr>
              <a:t>That’s why at Hayle Academy we focus on the individual: students are encouraged to try new things, develop confidence and build resilience within our positive, encouraging and child-centred community.</a:t>
            </a:r>
          </a:p>
          <a:p>
            <a:pPr marL="0" marR="0" lvl="0" indent="0" algn="r" rtl="0">
              <a:spcBef>
                <a:spcPts val="0"/>
              </a:spcBef>
              <a:spcAft>
                <a:spcPts val="0"/>
              </a:spcAft>
              <a:buNone/>
            </a:pPr>
            <a:endParaRPr sz="2300" b="1" i="0" u="none" strike="noStrike" cap="none" dirty="0">
              <a:solidFill>
                <a:schemeClr val="lt1"/>
              </a:solidFill>
              <a:latin typeface="Calibri"/>
              <a:ea typeface="Calibri"/>
              <a:cs typeface="Calibri"/>
              <a:sym typeface="Calibri"/>
            </a:endParaRPr>
          </a:p>
        </p:txBody>
      </p:sp>
      <p:sp>
        <p:nvSpPr>
          <p:cNvPr id="105" name="Google Shape;105;p2"/>
          <p:cNvSpPr txBox="1"/>
          <p:nvPr/>
        </p:nvSpPr>
        <p:spPr>
          <a:xfrm>
            <a:off x="-346757" y="349766"/>
            <a:ext cx="7204757" cy="8309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800" b="0" i="0" u="none" strike="noStrike" cap="none" dirty="0">
                <a:solidFill>
                  <a:schemeClr val="tx1"/>
                </a:solidFill>
                <a:latin typeface="Gill Sans MT" panose="020B0502020104020203" pitchFamily="34" charset="0"/>
                <a:ea typeface="Calibri"/>
                <a:cs typeface="Calibri"/>
                <a:sym typeface="Calibri"/>
              </a:rPr>
              <a:t>CURRICULUM OFFER </a:t>
            </a:r>
            <a:endParaRPr sz="1200" dirty="0">
              <a:solidFill>
                <a:schemeClr val="tx1"/>
              </a:solidFill>
              <a:latin typeface="Gill Sans MT" panose="020B0502020104020203" pitchFamily="34" charset="0"/>
            </a:endParaRPr>
          </a:p>
        </p:txBody>
      </p:sp>
      <p:cxnSp>
        <p:nvCxnSpPr>
          <p:cNvPr id="106" name="Google Shape;106;p2"/>
          <p:cNvCxnSpPr/>
          <p:nvPr/>
        </p:nvCxnSpPr>
        <p:spPr>
          <a:xfrm rot="10800000">
            <a:off x="430306" y="410200"/>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07" name="Google Shape;107;p2"/>
          <p:cNvSpPr txBox="1"/>
          <p:nvPr/>
        </p:nvSpPr>
        <p:spPr>
          <a:xfrm>
            <a:off x="-41565" y="1172556"/>
            <a:ext cx="753037"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800" b="1" i="0" u="none" strike="noStrike" cap="none" dirty="0">
                <a:solidFill>
                  <a:schemeClr val="bg1"/>
                </a:solidFill>
                <a:sym typeface="Arial"/>
              </a:rPr>
              <a:t>“</a:t>
            </a:r>
            <a:endParaRPr dirty="0">
              <a:solidFill>
                <a:schemeClr val="bg1"/>
              </a:solidFill>
            </a:endParaRPr>
          </a:p>
        </p:txBody>
      </p:sp>
      <p:sp>
        <p:nvSpPr>
          <p:cNvPr id="108" name="Google Shape;108;p2"/>
          <p:cNvSpPr txBox="1"/>
          <p:nvPr/>
        </p:nvSpPr>
        <p:spPr>
          <a:xfrm rot="10800000">
            <a:off x="6047065" y="7518038"/>
            <a:ext cx="753037"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800" b="1" dirty="0">
                <a:solidFill>
                  <a:schemeClr val="bg1"/>
                </a:solidFill>
                <a:sym typeface="Arial"/>
              </a:rPr>
              <a:t>“</a:t>
            </a:r>
            <a:endParaRPr dirty="0">
              <a:solidFill>
                <a:schemeClr val="bg1"/>
              </a:solidFill>
            </a:endParaRPr>
          </a:p>
        </p:txBody>
      </p:sp>
      <p:sp>
        <p:nvSpPr>
          <p:cNvPr id="109" name="Google Shape;109;p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02</a:t>
            </a:r>
            <a:r>
              <a:rPr lang="en-GB" dirty="0"/>
              <a:t>2</a:t>
            </a:r>
            <a:endParaRPr dirty="0"/>
          </a:p>
        </p:txBody>
      </p:sp>
      <p:sp>
        <p:nvSpPr>
          <p:cNvPr id="110" name="Google Shape;110;p2"/>
          <p:cNvSpPr/>
          <p:nvPr/>
        </p:nvSpPr>
        <p:spPr>
          <a:xfrm>
            <a:off x="1855288" y="1109505"/>
            <a:ext cx="4390462" cy="64629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b="1" dirty="0">
                <a:solidFill>
                  <a:schemeClr val="tx1"/>
                </a:solidFill>
                <a:latin typeface="Gill Sans MT" panose="020B0502020104020203" pitchFamily="34" charset="0"/>
                <a:ea typeface="Calibri"/>
                <a:cs typeface="Calibri"/>
                <a:sym typeface="Calibri"/>
              </a:rPr>
              <a:t>OUR MORAL COMPASS AND INTENT</a:t>
            </a:r>
            <a:r>
              <a:rPr lang="en-GB" sz="1800" b="1" dirty="0">
                <a:solidFill>
                  <a:srgbClr val="FFC000"/>
                </a:solidFill>
                <a:latin typeface="Gill Sans MT" panose="020B0502020104020203" pitchFamily="34" charset="0"/>
                <a:ea typeface="Calibri"/>
                <a:cs typeface="Calibri"/>
                <a:sym typeface="Calibri"/>
              </a:rPr>
              <a:t> </a:t>
            </a:r>
            <a:endParaRPr b="1" dirty="0">
              <a:latin typeface="Gill Sans MT" panose="020B0502020104020203" pitchFamily="34" charset="0"/>
            </a:endParaRPr>
          </a:p>
        </p:txBody>
      </p:sp>
      <p:cxnSp>
        <p:nvCxnSpPr>
          <p:cNvPr id="111" name="Google Shape;111;p2"/>
          <p:cNvCxnSpPr/>
          <p:nvPr/>
        </p:nvCxnSpPr>
        <p:spPr>
          <a:xfrm rot="10800000">
            <a:off x="215153" y="1432651"/>
            <a:ext cx="6427694" cy="0"/>
          </a:xfrm>
          <a:prstGeom prst="straightConnector1">
            <a:avLst/>
          </a:prstGeom>
          <a:noFill/>
          <a:ln w="57150" cap="flat" cmpd="sng">
            <a:solidFill>
              <a:srgbClr val="D8D8D8"/>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495205" y="4220383"/>
            <a:ext cx="5387563" cy="5247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i="1"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lt1"/>
              </a:solidFill>
              <a:latin typeface="Calibri"/>
              <a:ea typeface="Calibri"/>
              <a:cs typeface="Calibri"/>
              <a:sym typeface="Calibri"/>
            </a:endParaRPr>
          </a:p>
          <a:p>
            <a:pPr lvl="0"/>
            <a:r>
              <a:rPr lang="en-GB" sz="1500" dirty="0">
                <a:solidFill>
                  <a:schemeClr val="tx1"/>
                </a:solidFill>
                <a:latin typeface="Gill Sans MT" panose="020B0502020104020203" pitchFamily="34" charset="0"/>
                <a:ea typeface="Calibri"/>
                <a:cs typeface="Calibri"/>
                <a:sym typeface="Calibri"/>
              </a:rPr>
              <a:t>We have </a:t>
            </a:r>
            <a:r>
              <a:rPr lang="en-GB" sz="1500" dirty="0">
                <a:solidFill>
                  <a:schemeClr val="bg1"/>
                </a:solidFill>
                <a:latin typeface="Gill Sans MT" panose="020B0502020104020203" pitchFamily="34" charset="0"/>
                <a:ea typeface="Calibri"/>
                <a:cs typeface="Calibri"/>
                <a:sym typeface="Calibri"/>
              </a:rPr>
              <a:t>125</a:t>
            </a:r>
            <a:r>
              <a:rPr lang="en-GB" sz="1500" dirty="0">
                <a:solidFill>
                  <a:schemeClr val="tx1"/>
                </a:solidFill>
                <a:latin typeface="Gill Sans MT" panose="020B0502020104020203" pitchFamily="34" charset="0"/>
                <a:ea typeface="Calibri"/>
                <a:cs typeface="Calibri"/>
                <a:sym typeface="Calibri"/>
              </a:rPr>
              <a:t> students with SEND which equates to </a:t>
            </a:r>
            <a:r>
              <a:rPr lang="en-GB" sz="1500" dirty="0">
                <a:solidFill>
                  <a:schemeClr val="bg1"/>
                </a:solidFill>
                <a:latin typeface="Gill Sans MT" panose="020B0502020104020203" pitchFamily="34" charset="0"/>
                <a:ea typeface="Calibri"/>
                <a:cs typeface="Calibri"/>
                <a:sym typeface="Calibri"/>
              </a:rPr>
              <a:t>19.9% </a:t>
            </a:r>
            <a:r>
              <a:rPr lang="en-GB" sz="1500" dirty="0">
                <a:solidFill>
                  <a:schemeClr val="tx1"/>
                </a:solidFill>
                <a:latin typeface="Gill Sans MT" panose="020B0502020104020203" pitchFamily="34" charset="0"/>
                <a:ea typeface="Calibri"/>
                <a:cs typeface="Calibri"/>
                <a:sym typeface="Calibri"/>
              </a:rPr>
              <a:t>of our school population (630 on roll). This compares to </a:t>
            </a:r>
            <a:r>
              <a:rPr lang="en-GB" sz="1500" dirty="0">
                <a:solidFill>
                  <a:schemeClr val="bg1"/>
                </a:solidFill>
                <a:latin typeface="Gill Sans MT" panose="020B0502020104020203" pitchFamily="34" charset="0"/>
                <a:ea typeface="Calibri"/>
                <a:cs typeface="Calibri"/>
                <a:sym typeface="Calibri"/>
              </a:rPr>
              <a:t>18.4% </a:t>
            </a:r>
            <a:r>
              <a:rPr lang="en-GB" sz="1500" dirty="0">
                <a:solidFill>
                  <a:schemeClr val="tx1"/>
                </a:solidFill>
                <a:latin typeface="Gill Sans MT" panose="020B0502020104020203" pitchFamily="34" charset="0"/>
                <a:ea typeface="Calibri"/>
                <a:cs typeface="Calibri"/>
                <a:sym typeface="Calibri"/>
              </a:rPr>
              <a:t>nationally and </a:t>
            </a:r>
            <a:r>
              <a:rPr lang="en-GB" sz="1500" dirty="0">
                <a:solidFill>
                  <a:schemeClr val="bg1"/>
                </a:solidFill>
                <a:latin typeface="Gill Sans MT" panose="020B0502020104020203" pitchFamily="34" charset="0"/>
                <a:ea typeface="Calibri"/>
                <a:cs typeface="Calibri"/>
                <a:sym typeface="Calibri"/>
              </a:rPr>
              <a:t>18.9% </a:t>
            </a:r>
            <a:r>
              <a:rPr lang="en-GB" sz="1500" dirty="0">
                <a:solidFill>
                  <a:schemeClr val="tx1"/>
                </a:solidFill>
                <a:latin typeface="Gill Sans MT" panose="020B0502020104020203" pitchFamily="34" charset="0"/>
                <a:ea typeface="Calibri"/>
                <a:cs typeface="Calibri"/>
                <a:sym typeface="Calibri"/>
              </a:rPr>
              <a:t>in Cornwall. This means we have roughly 36 more students with SEN than a similar sized school or 14 more if we remove the ARB from these figures.</a:t>
            </a:r>
            <a:r>
              <a:rPr lang="en-US" sz="1500" dirty="0">
                <a:solidFill>
                  <a:schemeClr val="tx1"/>
                </a:solidFill>
                <a:latin typeface="Gill Sans MT" panose="020B0502020104020203" pitchFamily="34" charset="0"/>
                <a:ea typeface="Calibri"/>
                <a:cs typeface="Calibri"/>
                <a:sym typeface="Calibri"/>
              </a:rPr>
              <a:t> </a:t>
            </a:r>
            <a:endParaRPr sz="1500" dirty="0">
              <a:solidFill>
                <a:schemeClr val="lt1"/>
              </a:solidFill>
              <a:latin typeface="Calibri"/>
              <a:ea typeface="Calibri"/>
              <a:cs typeface="Calibri"/>
              <a:sym typeface="Calibri"/>
            </a:endParaRPr>
          </a:p>
          <a:p>
            <a:endParaRPr lang="en-US" sz="1600" dirty="0">
              <a:solidFill>
                <a:schemeClr val="tx1"/>
              </a:solidFill>
              <a:latin typeface="Gill Sans MT" panose="020B0502020104020203" pitchFamily="34" charset="0"/>
              <a:ea typeface="Calibri"/>
              <a:cs typeface="Calibri"/>
              <a:sym typeface="Calibri"/>
            </a:endParaRPr>
          </a:p>
          <a:p>
            <a:r>
              <a:rPr lang="en-US" sz="1500" dirty="0">
                <a:solidFill>
                  <a:schemeClr val="tx1"/>
                </a:solidFill>
                <a:latin typeface="Gill Sans MT" panose="020B0502020104020203" pitchFamily="34" charset="0"/>
                <a:ea typeface="Calibri"/>
                <a:cs typeface="Calibri"/>
                <a:sym typeface="Calibri"/>
              </a:rPr>
              <a:t>We have 103 students on SEN support </a:t>
            </a:r>
            <a:r>
              <a:rPr lang="en-US" sz="1500" b="1" dirty="0">
                <a:solidFill>
                  <a:schemeClr val="bg1"/>
                </a:solidFill>
                <a:latin typeface="Gill Sans MT" panose="020B0502020104020203" pitchFamily="34" charset="0"/>
                <a:ea typeface="Calibri"/>
                <a:cs typeface="Calibri"/>
                <a:sym typeface="Calibri"/>
              </a:rPr>
              <a:t>(16.3%) </a:t>
            </a:r>
            <a:r>
              <a:rPr lang="en-US" sz="1500" dirty="0">
                <a:solidFill>
                  <a:schemeClr val="tx1"/>
                </a:solidFill>
                <a:latin typeface="Gill Sans MT" panose="020B0502020104020203" pitchFamily="34" charset="0"/>
                <a:ea typeface="Calibri"/>
                <a:cs typeface="Calibri"/>
                <a:sym typeface="Calibri"/>
              </a:rPr>
              <a:t>compared to national </a:t>
            </a:r>
            <a:r>
              <a:rPr lang="en-US" sz="1500" dirty="0">
                <a:solidFill>
                  <a:schemeClr val="bg1"/>
                </a:solidFill>
                <a:latin typeface="Gill Sans MT" panose="020B0502020104020203" pitchFamily="34" charset="0"/>
                <a:ea typeface="Calibri"/>
                <a:cs typeface="Calibri"/>
                <a:sym typeface="Calibri"/>
              </a:rPr>
              <a:t>(13.8%) </a:t>
            </a:r>
            <a:r>
              <a:rPr lang="en-US" sz="1500" dirty="0">
                <a:solidFill>
                  <a:schemeClr val="tx1"/>
                </a:solidFill>
                <a:latin typeface="Gill Sans MT" panose="020B0502020104020203" pitchFamily="34" charset="0"/>
                <a:ea typeface="Calibri"/>
                <a:cs typeface="Calibri"/>
                <a:sym typeface="Calibri"/>
              </a:rPr>
              <a:t>and Cornwall </a:t>
            </a:r>
            <a:r>
              <a:rPr lang="en-US" sz="1500" dirty="0">
                <a:solidFill>
                  <a:schemeClr val="bg1"/>
                </a:solidFill>
                <a:latin typeface="Gill Sans MT" panose="020B0502020104020203" pitchFamily="34" charset="0"/>
                <a:ea typeface="Calibri"/>
                <a:cs typeface="Calibri"/>
                <a:sym typeface="Calibri"/>
              </a:rPr>
              <a:t>(15.3%).</a:t>
            </a:r>
            <a:endParaRPr lang="en-US" sz="1500" dirty="0">
              <a:solidFill>
                <a:schemeClr val="bg1"/>
              </a:solidFill>
              <a:latin typeface="Gill Sans MT" panose="020B0502020104020203" pitchFamily="34" charset="0"/>
            </a:endParaRPr>
          </a:p>
          <a:p>
            <a:pPr marL="0" marR="0" lvl="0" indent="0" algn="l" rtl="0">
              <a:spcBef>
                <a:spcPts val="0"/>
              </a:spcBef>
              <a:spcAft>
                <a:spcPts val="0"/>
              </a:spcAft>
              <a:buNone/>
            </a:pPr>
            <a:endParaRPr sz="1800" dirty="0">
              <a:solidFill>
                <a:schemeClr val="tx1"/>
              </a:solidFill>
              <a:latin typeface="Gill Sans MT" panose="020B0502020104020203" pitchFamily="34" charset="0"/>
            </a:endParaRPr>
          </a:p>
          <a:p>
            <a:pPr marL="0" marR="0" lvl="0" indent="0" algn="l" rtl="0">
              <a:spcBef>
                <a:spcPts val="0"/>
              </a:spcBef>
              <a:spcAft>
                <a:spcPts val="0"/>
              </a:spcAft>
              <a:buNone/>
            </a:pPr>
            <a:endParaRPr lang="en-GB" sz="2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1500" dirty="0">
                <a:solidFill>
                  <a:schemeClr val="tx1"/>
                </a:solidFill>
                <a:latin typeface="Gill Sans MT" panose="020B0502020104020203" pitchFamily="34" charset="0"/>
                <a:ea typeface="Calibri"/>
                <a:cs typeface="Calibri"/>
                <a:sym typeface="Calibri"/>
              </a:rPr>
              <a:t>Hayle Academy has </a:t>
            </a:r>
            <a:r>
              <a:rPr lang="en-GB" sz="1500" dirty="0">
                <a:solidFill>
                  <a:schemeClr val="bg1"/>
                </a:solidFill>
                <a:latin typeface="Gill Sans MT" panose="020B0502020104020203" pitchFamily="34" charset="0"/>
                <a:ea typeface="Calibri"/>
                <a:cs typeface="Calibri"/>
                <a:sym typeface="Calibri"/>
              </a:rPr>
              <a:t>38</a:t>
            </a:r>
            <a:r>
              <a:rPr lang="en-GB" sz="1500" dirty="0">
                <a:solidFill>
                  <a:schemeClr val="tx1"/>
                </a:solidFill>
                <a:latin typeface="Gill Sans MT" panose="020B0502020104020203" pitchFamily="34" charset="0"/>
                <a:ea typeface="Calibri"/>
                <a:cs typeface="Calibri"/>
                <a:sym typeface="Calibri"/>
              </a:rPr>
              <a:t> students with an EHCP (including our ARB and those delayed in gaining their EHCP). This equates to </a:t>
            </a:r>
            <a:r>
              <a:rPr lang="en-GB" sz="1500" dirty="0">
                <a:solidFill>
                  <a:schemeClr val="bg1"/>
                </a:solidFill>
                <a:latin typeface="Gill Sans MT" panose="020B0502020104020203" pitchFamily="34" charset="0"/>
                <a:ea typeface="Calibri"/>
                <a:cs typeface="Calibri"/>
                <a:sym typeface="Calibri"/>
              </a:rPr>
              <a:t>6.3% </a:t>
            </a:r>
            <a:r>
              <a:rPr lang="en-GB" sz="1500" dirty="0">
                <a:solidFill>
                  <a:schemeClr val="tx1"/>
                </a:solidFill>
                <a:latin typeface="Gill Sans MT" panose="020B0502020104020203" pitchFamily="34" charset="0"/>
                <a:ea typeface="Calibri"/>
                <a:cs typeface="Calibri"/>
                <a:sym typeface="Calibri"/>
              </a:rPr>
              <a:t>of our school roll.  This compares to </a:t>
            </a:r>
            <a:r>
              <a:rPr lang="en-GB" sz="1500" dirty="0">
                <a:solidFill>
                  <a:schemeClr val="bg1"/>
                </a:solidFill>
                <a:latin typeface="Gill Sans MT" panose="020B0502020104020203" pitchFamily="34" charset="0"/>
                <a:ea typeface="Calibri"/>
                <a:cs typeface="Calibri"/>
                <a:sym typeface="Calibri"/>
              </a:rPr>
              <a:t>4.8% </a:t>
            </a:r>
            <a:r>
              <a:rPr lang="en-GB" sz="1500" dirty="0">
                <a:solidFill>
                  <a:schemeClr val="tx1"/>
                </a:solidFill>
                <a:latin typeface="Gill Sans MT" panose="020B0502020104020203" pitchFamily="34" charset="0"/>
                <a:ea typeface="Calibri"/>
                <a:cs typeface="Calibri"/>
                <a:sym typeface="Calibri"/>
              </a:rPr>
              <a:t>nationally and </a:t>
            </a:r>
            <a:r>
              <a:rPr lang="en-GB" sz="1500" dirty="0">
                <a:solidFill>
                  <a:schemeClr val="bg1"/>
                </a:solidFill>
                <a:latin typeface="Gill Sans MT" panose="020B0502020104020203" pitchFamily="34" charset="0"/>
                <a:ea typeface="Calibri"/>
                <a:cs typeface="Calibri"/>
                <a:sym typeface="Calibri"/>
              </a:rPr>
              <a:t>3.6% </a:t>
            </a:r>
            <a:r>
              <a:rPr lang="en-GB" sz="1500" dirty="0">
                <a:solidFill>
                  <a:schemeClr val="tx1"/>
                </a:solidFill>
                <a:latin typeface="Gill Sans MT" panose="020B0502020104020203" pitchFamily="34" charset="0"/>
                <a:ea typeface="Calibri"/>
                <a:cs typeface="Calibri"/>
                <a:sym typeface="Calibri"/>
              </a:rPr>
              <a:t>in Cornwall meaning we have 22 more students with an EHCP than a similar sized school. (including our ARB).</a:t>
            </a:r>
          </a:p>
          <a:p>
            <a:pPr marL="0" marR="0" lvl="0" indent="0" algn="l" rtl="0">
              <a:spcBef>
                <a:spcPts val="0"/>
              </a:spcBef>
              <a:spcAft>
                <a:spcPts val="0"/>
              </a:spcAft>
              <a:buNone/>
            </a:pPr>
            <a:r>
              <a:rPr lang="en-GB" sz="1500" dirty="0">
                <a:solidFill>
                  <a:schemeClr val="tx1"/>
                </a:solidFill>
                <a:latin typeface="Gill Sans MT" panose="020B0502020104020203" pitchFamily="34" charset="0"/>
                <a:ea typeface="Calibri"/>
                <a:cs typeface="Calibri"/>
                <a:sym typeface="Calibri"/>
              </a:rPr>
              <a:t>If we remove the ARB from these figures, we have</a:t>
            </a:r>
            <a:r>
              <a:rPr lang="en-GB" sz="1500" dirty="0">
                <a:solidFill>
                  <a:schemeClr val="bg1"/>
                </a:solidFill>
                <a:latin typeface="Gill Sans MT" panose="020B0502020104020203" pitchFamily="34" charset="0"/>
                <a:ea typeface="Calibri"/>
                <a:cs typeface="Calibri"/>
                <a:sym typeface="Calibri"/>
              </a:rPr>
              <a:t> 16 </a:t>
            </a:r>
            <a:r>
              <a:rPr lang="en-GB" sz="1500" dirty="0">
                <a:solidFill>
                  <a:schemeClr val="tx1"/>
                </a:solidFill>
                <a:latin typeface="Gill Sans MT" panose="020B0502020104020203" pitchFamily="34" charset="0"/>
                <a:ea typeface="Calibri"/>
                <a:cs typeface="Calibri"/>
                <a:sym typeface="Calibri"/>
              </a:rPr>
              <a:t>students with an EHCP which is </a:t>
            </a:r>
            <a:r>
              <a:rPr lang="en-GB" sz="1500" dirty="0">
                <a:solidFill>
                  <a:schemeClr val="bg1"/>
                </a:solidFill>
                <a:latin typeface="Gill Sans MT" panose="020B0502020104020203" pitchFamily="34" charset="0"/>
                <a:ea typeface="Calibri"/>
                <a:cs typeface="Calibri"/>
                <a:sym typeface="Calibri"/>
              </a:rPr>
              <a:t>2.54%.</a:t>
            </a:r>
            <a:endParaRPr sz="1500" dirty="0">
              <a:solidFill>
                <a:schemeClr val="bg1"/>
              </a:solidFill>
              <a:latin typeface="Gill Sans MT" panose="020B0502020104020203" pitchFamily="34" charset="0"/>
            </a:endParaRPr>
          </a:p>
          <a:p>
            <a:pPr marL="0" marR="0" lvl="0" indent="0" algn="l" rtl="0">
              <a:spcBef>
                <a:spcPts val="0"/>
              </a:spcBef>
              <a:spcAft>
                <a:spcPts val="0"/>
              </a:spcAft>
              <a:buNone/>
            </a:pPr>
            <a:endParaRPr lang="en-US" sz="1900" dirty="0">
              <a:solidFill>
                <a:schemeClr val="lt1"/>
              </a:solidFill>
              <a:latin typeface="Calibri"/>
              <a:ea typeface="Calibri"/>
              <a:cs typeface="Calibri"/>
              <a:sym typeface="Calibri"/>
            </a:endParaRPr>
          </a:p>
          <a:p>
            <a:r>
              <a:rPr lang="en-US" sz="1500" dirty="0">
                <a:solidFill>
                  <a:schemeClr val="tx1"/>
                </a:solidFill>
                <a:latin typeface="Gill Sans MT" panose="020B0502020104020203" pitchFamily="34" charset="0"/>
                <a:ea typeface="Calibri"/>
                <a:cs typeface="Calibri"/>
                <a:sym typeface="Calibri"/>
              </a:rPr>
              <a:t>There are </a:t>
            </a:r>
            <a:r>
              <a:rPr lang="en-US" sz="1500" dirty="0">
                <a:solidFill>
                  <a:schemeClr val="bg1"/>
                </a:solidFill>
                <a:latin typeface="Gill Sans MT" panose="020B0502020104020203" pitchFamily="34" charset="0"/>
                <a:ea typeface="Calibri"/>
                <a:cs typeface="Calibri"/>
                <a:sym typeface="Calibri"/>
              </a:rPr>
              <a:t>78 boys </a:t>
            </a:r>
            <a:r>
              <a:rPr lang="en-US" sz="1500" dirty="0">
                <a:solidFill>
                  <a:schemeClr val="tx1"/>
                </a:solidFill>
                <a:latin typeface="Gill Sans MT" panose="020B0502020104020203" pitchFamily="34" charset="0"/>
                <a:ea typeface="Calibri"/>
                <a:cs typeface="Calibri"/>
                <a:sym typeface="Calibri"/>
              </a:rPr>
              <a:t>in the cohort and </a:t>
            </a:r>
            <a:r>
              <a:rPr lang="en-US" sz="1500" dirty="0">
                <a:solidFill>
                  <a:schemeClr val="bg1"/>
                </a:solidFill>
                <a:latin typeface="Gill Sans MT" panose="020B0502020104020203" pitchFamily="34" charset="0"/>
                <a:ea typeface="Calibri"/>
                <a:cs typeface="Calibri"/>
                <a:sym typeface="Calibri"/>
              </a:rPr>
              <a:t>46 girls </a:t>
            </a:r>
            <a:r>
              <a:rPr lang="en-US" sz="1500" dirty="0">
                <a:solidFill>
                  <a:schemeClr val="tx1"/>
                </a:solidFill>
                <a:latin typeface="Gill Sans MT" panose="020B0502020104020203" pitchFamily="34" charset="0"/>
                <a:ea typeface="Calibri"/>
                <a:cs typeface="Calibri"/>
                <a:sym typeface="Calibri"/>
              </a:rPr>
              <a:t>with SEND.  This is a 63.5% : 36.5% split.</a:t>
            </a:r>
            <a:endParaRPr lang="en-US" sz="1500" dirty="0">
              <a:solidFill>
                <a:schemeClr val="tx1"/>
              </a:solidFill>
              <a:latin typeface="Gill Sans MT" panose="020B0502020104020203" pitchFamily="34" charset="0"/>
            </a:endParaRPr>
          </a:p>
        </p:txBody>
      </p:sp>
      <p:sp>
        <p:nvSpPr>
          <p:cNvPr id="118" name="Google Shape;118;p3"/>
          <p:cNvSpPr txBox="1"/>
          <p:nvPr/>
        </p:nvSpPr>
        <p:spPr>
          <a:xfrm>
            <a:off x="-148457" y="351123"/>
            <a:ext cx="6951810" cy="70784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000" dirty="0">
                <a:solidFill>
                  <a:schemeClr val="lt1"/>
                </a:solidFill>
                <a:latin typeface="Gill Sans MT" panose="020B0502020104020203" pitchFamily="34" charset="0"/>
                <a:ea typeface="Calibri"/>
                <a:cs typeface="Calibri"/>
                <a:sym typeface="Calibri"/>
              </a:rPr>
              <a:t> OUR SCHOOL COHORT</a:t>
            </a:r>
            <a:endParaRPr sz="1050" dirty="0">
              <a:latin typeface="Gill Sans MT" panose="020B0502020104020203" pitchFamily="34" charset="0"/>
            </a:endParaRPr>
          </a:p>
        </p:txBody>
      </p:sp>
      <p:cxnSp>
        <p:nvCxnSpPr>
          <p:cNvPr id="119" name="Google Shape;119;p3"/>
          <p:cNvCxnSpPr/>
          <p:nvPr/>
        </p:nvCxnSpPr>
        <p:spPr>
          <a:xfrm rot="10800000">
            <a:off x="430306" y="410200"/>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20" name="Google Shape;120;p3"/>
          <p:cNvSpPr txBox="1">
            <a:spLocks noGrp="1"/>
          </p:cNvSpPr>
          <p:nvPr>
            <p:ph type="sldNum" idx="12"/>
          </p:nvPr>
        </p:nvSpPr>
        <p:spPr>
          <a:xfrm>
            <a:off x="5260303" y="93785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03</a:t>
            </a:r>
            <a:endParaRPr dirty="0"/>
          </a:p>
        </p:txBody>
      </p:sp>
      <p:sp>
        <p:nvSpPr>
          <p:cNvPr id="121" name="Google Shape;121;p3"/>
          <p:cNvSpPr/>
          <p:nvPr/>
        </p:nvSpPr>
        <p:spPr>
          <a:xfrm>
            <a:off x="735276" y="1035356"/>
            <a:ext cx="595917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BREAKDOWN FOR THE </a:t>
            </a:r>
            <a:r>
              <a:rPr lang="en-GB" sz="1800" b="1" dirty="0">
                <a:solidFill>
                  <a:schemeClr val="tx1"/>
                </a:solidFill>
                <a:latin typeface="Gill Sans MT" panose="020B0502020104020203" pitchFamily="34" charset="0"/>
                <a:ea typeface="Calibri"/>
                <a:cs typeface="Calibri"/>
                <a:sym typeface="Calibri"/>
              </a:rPr>
              <a:t>2025 –2026 </a:t>
            </a:r>
            <a:r>
              <a:rPr lang="en-GB" sz="1800" dirty="0">
                <a:solidFill>
                  <a:srgbClr val="D8D8D8"/>
                </a:solidFill>
                <a:latin typeface="Gill Sans MT" panose="020B0502020104020203" pitchFamily="34" charset="0"/>
                <a:ea typeface="Calibri"/>
                <a:cs typeface="Calibri"/>
                <a:sym typeface="Calibri"/>
              </a:rPr>
              <a:t>COHORT </a:t>
            </a:r>
            <a:endParaRPr dirty="0">
              <a:latin typeface="Gill Sans MT" panose="020B0502020104020203" pitchFamily="34" charset="0"/>
            </a:endParaRPr>
          </a:p>
        </p:txBody>
      </p:sp>
      <p:cxnSp>
        <p:nvCxnSpPr>
          <p:cNvPr id="122" name="Google Shape;122;p3"/>
          <p:cNvCxnSpPr/>
          <p:nvPr/>
        </p:nvCxnSpPr>
        <p:spPr>
          <a:xfrm rot="10800000">
            <a:off x="430306" y="1481880"/>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24" name="Google Shape;124;p3"/>
          <p:cNvSpPr/>
          <p:nvPr/>
        </p:nvSpPr>
        <p:spPr>
          <a:xfrm>
            <a:off x="247439" y="1619845"/>
            <a:ext cx="6476498"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chemeClr val="lt1"/>
                </a:solidFill>
                <a:latin typeface="Calibri"/>
                <a:ea typeface="Calibri"/>
                <a:cs typeface="Calibri"/>
                <a:sym typeface="Calibri"/>
              </a:rPr>
              <a:t>.</a:t>
            </a:r>
            <a:endParaRPr dirty="0"/>
          </a:p>
        </p:txBody>
      </p:sp>
      <p:cxnSp>
        <p:nvCxnSpPr>
          <p:cNvPr id="125" name="Google Shape;125;p3"/>
          <p:cNvCxnSpPr/>
          <p:nvPr/>
        </p:nvCxnSpPr>
        <p:spPr>
          <a:xfrm rot="10800000">
            <a:off x="430306" y="4774126"/>
            <a:ext cx="6427694" cy="0"/>
          </a:xfrm>
          <a:prstGeom prst="straightConnector1">
            <a:avLst/>
          </a:prstGeom>
          <a:noFill/>
          <a:ln w="57150" cap="flat" cmpd="sng">
            <a:solidFill>
              <a:srgbClr val="D8D8D8"/>
            </a:solidFill>
            <a:prstDash val="solid"/>
            <a:miter lim="800000"/>
            <a:headEnd type="none" w="sm" len="sm"/>
            <a:tailEnd type="none" w="sm" len="sm"/>
          </a:ln>
        </p:spPr>
      </p:cxnSp>
      <p:pic>
        <p:nvPicPr>
          <p:cNvPr id="128" name="Google Shape;128;p3"/>
          <p:cNvPicPr preferRelativeResize="0"/>
          <p:nvPr/>
        </p:nvPicPr>
        <p:blipFill rotWithShape="1">
          <a:blip r:embed="rId3">
            <a:alphaModFix/>
          </a:blip>
          <a:srcRect/>
          <a:stretch/>
        </p:blipFill>
        <p:spPr>
          <a:xfrm>
            <a:off x="247439" y="5032702"/>
            <a:ext cx="1247766" cy="609369"/>
          </a:xfrm>
          <a:prstGeom prst="rect">
            <a:avLst/>
          </a:prstGeom>
          <a:noFill/>
          <a:ln>
            <a:noFill/>
          </a:ln>
        </p:spPr>
      </p:pic>
      <p:pic>
        <p:nvPicPr>
          <p:cNvPr id="129" name="Google Shape;129;p3"/>
          <p:cNvPicPr preferRelativeResize="0"/>
          <p:nvPr/>
        </p:nvPicPr>
        <p:blipFill rotWithShape="1">
          <a:blip r:embed="rId4">
            <a:alphaModFix/>
          </a:blip>
          <a:srcRect/>
          <a:stretch/>
        </p:blipFill>
        <p:spPr>
          <a:xfrm>
            <a:off x="573196" y="6251844"/>
            <a:ext cx="619652" cy="567217"/>
          </a:xfrm>
          <a:prstGeom prst="rect">
            <a:avLst/>
          </a:prstGeom>
          <a:noFill/>
          <a:ln>
            <a:noFill/>
          </a:ln>
        </p:spPr>
      </p:pic>
      <p:cxnSp>
        <p:nvCxnSpPr>
          <p:cNvPr id="131" name="Google Shape;131;p3"/>
          <p:cNvCxnSpPr/>
          <p:nvPr/>
        </p:nvCxnSpPr>
        <p:spPr>
          <a:xfrm rot="10800000">
            <a:off x="455074" y="6101045"/>
            <a:ext cx="6427694" cy="0"/>
          </a:xfrm>
          <a:prstGeom prst="straightConnector1">
            <a:avLst/>
          </a:prstGeom>
          <a:noFill/>
          <a:ln w="57150" cap="flat" cmpd="sng">
            <a:solidFill>
              <a:srgbClr val="D8D8D8"/>
            </a:solidFill>
            <a:prstDash val="solid"/>
            <a:miter lim="800000"/>
            <a:headEnd type="none" w="sm" len="sm"/>
            <a:tailEnd type="none" w="sm" len="sm"/>
          </a:ln>
        </p:spPr>
      </p:cxnSp>
      <p:cxnSp>
        <p:nvCxnSpPr>
          <p:cNvPr id="132" name="Google Shape;132;p3"/>
          <p:cNvCxnSpPr/>
          <p:nvPr/>
        </p:nvCxnSpPr>
        <p:spPr>
          <a:xfrm rot="10800000">
            <a:off x="430306" y="6932752"/>
            <a:ext cx="6427694" cy="0"/>
          </a:xfrm>
          <a:prstGeom prst="straightConnector1">
            <a:avLst/>
          </a:prstGeom>
          <a:noFill/>
          <a:ln w="57150" cap="flat" cmpd="sng">
            <a:solidFill>
              <a:srgbClr val="D8D8D8"/>
            </a:solidFill>
            <a:prstDash val="solid"/>
            <a:miter lim="800000"/>
            <a:headEnd type="none" w="sm" len="sm"/>
            <a:tailEnd type="none" w="sm" len="sm"/>
          </a:ln>
        </p:spPr>
      </p:cxnSp>
      <p:cxnSp>
        <p:nvCxnSpPr>
          <p:cNvPr id="133" name="Google Shape;133;p3"/>
          <p:cNvCxnSpPr/>
          <p:nvPr/>
        </p:nvCxnSpPr>
        <p:spPr>
          <a:xfrm rot="10800000">
            <a:off x="501137" y="8778124"/>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2" name="Rectangle 1">
            <a:extLst>
              <a:ext uri="{FF2B5EF4-FFF2-40B4-BE49-F238E27FC236}">
                <a16:creationId xmlns:a16="http://schemas.microsoft.com/office/drawing/2014/main" id="{1B21359E-642D-45E9-8D6D-F75A29345200}"/>
              </a:ext>
            </a:extLst>
          </p:cNvPr>
          <p:cNvSpPr/>
          <p:nvPr/>
        </p:nvSpPr>
        <p:spPr>
          <a:xfrm>
            <a:off x="326855" y="1524283"/>
            <a:ext cx="6476498" cy="3046988"/>
          </a:xfrm>
          <a:prstGeom prst="rect">
            <a:avLst/>
          </a:prstGeom>
        </p:spPr>
        <p:txBody>
          <a:bodyPr wrap="square">
            <a:spAutoFit/>
          </a:bodyPr>
          <a:lstStyle/>
          <a:p>
            <a:r>
              <a:rPr lang="en-US" sz="1200" dirty="0">
                <a:solidFill>
                  <a:schemeClr val="tx1"/>
                </a:solidFill>
                <a:latin typeface="Gill Sans MT" panose="020B0502020104020203" pitchFamily="34" charset="0"/>
              </a:rPr>
              <a:t>There are four broad areas of need within SEND:</a:t>
            </a:r>
          </a:p>
          <a:p>
            <a:pPr marL="171450" indent="-171450">
              <a:buFont typeface="Wingdings" panose="05000000000000000000" pitchFamily="2" charset="2"/>
              <a:buChar char="Ø"/>
            </a:pPr>
            <a:r>
              <a:rPr lang="en-US" sz="1200" dirty="0">
                <a:solidFill>
                  <a:schemeClr val="tx1"/>
                </a:solidFill>
                <a:latin typeface="Gill Sans MT" panose="020B0502020104020203" pitchFamily="34" charset="0"/>
              </a:rPr>
              <a:t>Cognition and Learning Needs</a:t>
            </a:r>
          </a:p>
          <a:p>
            <a:pPr marL="171450" indent="-171450">
              <a:buFont typeface="Wingdings" panose="05000000000000000000" pitchFamily="2" charset="2"/>
              <a:buChar char="Ø"/>
            </a:pPr>
            <a:r>
              <a:rPr lang="en-US" sz="1200" dirty="0">
                <a:solidFill>
                  <a:schemeClr val="tx1"/>
                </a:solidFill>
                <a:latin typeface="Gill Sans MT" panose="020B0502020104020203" pitchFamily="34" charset="0"/>
              </a:rPr>
              <a:t>Communication and Interaction Needs</a:t>
            </a:r>
          </a:p>
          <a:p>
            <a:pPr marL="171450" indent="-171450">
              <a:buFont typeface="Wingdings" panose="05000000000000000000" pitchFamily="2" charset="2"/>
              <a:buChar char="Ø"/>
            </a:pPr>
            <a:r>
              <a:rPr lang="en-US" sz="1200" dirty="0">
                <a:solidFill>
                  <a:schemeClr val="tx1"/>
                </a:solidFill>
                <a:latin typeface="Gill Sans MT" panose="020B0502020104020203" pitchFamily="34" charset="0"/>
              </a:rPr>
              <a:t>Social, Emotional and Mental Health Needs</a:t>
            </a:r>
          </a:p>
          <a:p>
            <a:pPr marL="171450" indent="-171450">
              <a:buFont typeface="Wingdings" panose="05000000000000000000" pitchFamily="2" charset="2"/>
              <a:buChar char="Ø"/>
            </a:pPr>
            <a:r>
              <a:rPr lang="en-US" sz="1200" dirty="0">
                <a:solidFill>
                  <a:schemeClr val="tx1"/>
                </a:solidFill>
                <a:latin typeface="Gill Sans MT" panose="020B0502020104020203" pitchFamily="34" charset="0"/>
              </a:rPr>
              <a:t>Sensory  and/ or  Physical Needs</a:t>
            </a:r>
          </a:p>
          <a:p>
            <a:r>
              <a:rPr lang="en-US" sz="1200" dirty="0">
                <a:solidFill>
                  <a:schemeClr val="tx1"/>
                </a:solidFill>
                <a:latin typeface="Gill Sans MT" panose="020B0502020104020203" pitchFamily="34" charset="0"/>
              </a:rPr>
              <a:t> </a:t>
            </a:r>
          </a:p>
          <a:p>
            <a:r>
              <a:rPr lang="en-US" sz="1200" dirty="0">
                <a:solidFill>
                  <a:schemeClr val="tx1"/>
                </a:solidFill>
                <a:latin typeface="Gill Sans MT" panose="020B0502020104020203" pitchFamily="34" charset="0"/>
              </a:rPr>
              <a:t>As stated in the Code of Practice:</a:t>
            </a:r>
          </a:p>
          <a:p>
            <a:r>
              <a:rPr lang="en-US" sz="1200" dirty="0">
                <a:solidFill>
                  <a:schemeClr val="tx1"/>
                </a:solidFill>
                <a:latin typeface="Gill Sans MT" panose="020B0502020104020203" pitchFamily="34" charset="0"/>
              </a:rPr>
              <a:t>“These four broad areas give an overview of the range of needs that should be planned for. The purpose of identification is to work out what action the school needs to take, not to fit a pupil into a category. In practice, individual children or young people often have needs that cut across all these areas and their needs may change over time. For instance, speech, language and communication needs can also be a feature of a number of other areas of SEN, and children and young people with an Autistic Spectrum Disorder (ASD) may have needs across all areas, including particular sensory requirements. The support provided to an individual should always be based on a full understanding of their strengths and needs and seek to address them all using well - evidenced interventions targeted at their areas of difficulty and where necessary specialist equipment or software”</a:t>
            </a:r>
          </a:p>
        </p:txBody>
      </p:sp>
      <p:pic>
        <p:nvPicPr>
          <p:cNvPr id="6" name="Picture 5">
            <a:extLst>
              <a:ext uri="{FF2B5EF4-FFF2-40B4-BE49-F238E27FC236}">
                <a16:creationId xmlns:a16="http://schemas.microsoft.com/office/drawing/2014/main" id="{55A224DE-D8DE-4F2D-BBD6-FAD88269B700}"/>
              </a:ext>
            </a:extLst>
          </p:cNvPr>
          <p:cNvPicPr>
            <a:picLocks noChangeAspect="1"/>
          </p:cNvPicPr>
          <p:nvPr/>
        </p:nvPicPr>
        <p:blipFill>
          <a:blip r:embed="rId5"/>
          <a:stretch>
            <a:fillRect/>
          </a:stretch>
        </p:blipFill>
        <p:spPr>
          <a:xfrm>
            <a:off x="430811" y="7391727"/>
            <a:ext cx="810829" cy="737365"/>
          </a:xfrm>
          <a:prstGeom prst="rect">
            <a:avLst/>
          </a:prstGeom>
        </p:spPr>
      </p:pic>
      <p:pic>
        <p:nvPicPr>
          <p:cNvPr id="18" name="Google Shape;127;p3">
            <a:extLst>
              <a:ext uri="{FF2B5EF4-FFF2-40B4-BE49-F238E27FC236}">
                <a16:creationId xmlns:a16="http://schemas.microsoft.com/office/drawing/2014/main" id="{F8C9BA33-C2DF-459E-9035-09B211BD5B73}"/>
              </a:ext>
            </a:extLst>
          </p:cNvPr>
          <p:cNvPicPr preferRelativeResize="0"/>
          <p:nvPr/>
        </p:nvPicPr>
        <p:blipFill rotWithShape="1">
          <a:blip r:embed="rId6">
            <a:alphaModFix/>
          </a:blip>
          <a:srcRect/>
          <a:stretch/>
        </p:blipFill>
        <p:spPr>
          <a:xfrm>
            <a:off x="351420" y="8906197"/>
            <a:ext cx="515681" cy="522696"/>
          </a:xfrm>
          <a:prstGeom prst="rect">
            <a:avLst/>
          </a:prstGeom>
          <a:noFill/>
          <a:ln>
            <a:noFill/>
          </a:ln>
        </p:spPr>
      </p:pic>
      <p:pic>
        <p:nvPicPr>
          <p:cNvPr id="19" name="Google Shape;126;p3">
            <a:extLst>
              <a:ext uri="{FF2B5EF4-FFF2-40B4-BE49-F238E27FC236}">
                <a16:creationId xmlns:a16="http://schemas.microsoft.com/office/drawing/2014/main" id="{32F0044D-3945-4614-8721-0445FA05AB7B}"/>
              </a:ext>
            </a:extLst>
          </p:cNvPr>
          <p:cNvPicPr preferRelativeResize="0"/>
          <p:nvPr/>
        </p:nvPicPr>
        <p:blipFill rotWithShape="1">
          <a:blip r:embed="rId7">
            <a:alphaModFix/>
          </a:blip>
          <a:srcRect/>
          <a:stretch/>
        </p:blipFill>
        <p:spPr>
          <a:xfrm>
            <a:off x="760439" y="8906197"/>
            <a:ext cx="686021" cy="5209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3"/>
          <p:cNvSpPr txBox="1"/>
          <p:nvPr/>
        </p:nvSpPr>
        <p:spPr>
          <a:xfrm>
            <a:off x="-93810" y="208657"/>
            <a:ext cx="6951810" cy="70784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000" dirty="0">
                <a:solidFill>
                  <a:schemeClr val="lt1"/>
                </a:solidFill>
                <a:latin typeface="Gill Sans MT" panose="020B0502020104020203" pitchFamily="34" charset="0"/>
                <a:ea typeface="Calibri"/>
                <a:cs typeface="Calibri"/>
                <a:sym typeface="Calibri"/>
              </a:rPr>
              <a:t> OUR SCHOOL COHORT</a:t>
            </a:r>
            <a:endParaRPr sz="1050" dirty="0">
              <a:latin typeface="Gill Sans MT" panose="020B0502020104020203" pitchFamily="34" charset="0"/>
            </a:endParaRPr>
          </a:p>
        </p:txBody>
      </p:sp>
      <p:cxnSp>
        <p:nvCxnSpPr>
          <p:cNvPr id="119" name="Google Shape;119;p3"/>
          <p:cNvCxnSpPr/>
          <p:nvPr/>
        </p:nvCxnSpPr>
        <p:spPr>
          <a:xfrm rot="10800000">
            <a:off x="430306" y="213159"/>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20" name="Google Shape;120;p3"/>
          <p:cNvSpPr txBox="1">
            <a:spLocks noGrp="1"/>
          </p:cNvSpPr>
          <p:nvPr>
            <p:ph type="sldNum" idx="12"/>
          </p:nvPr>
        </p:nvSpPr>
        <p:spPr>
          <a:xfrm>
            <a:off x="5180887" y="9319031"/>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04</a:t>
            </a:r>
            <a:endParaRPr dirty="0"/>
          </a:p>
        </p:txBody>
      </p:sp>
      <p:sp>
        <p:nvSpPr>
          <p:cNvPr id="121" name="Google Shape;121;p3"/>
          <p:cNvSpPr/>
          <p:nvPr/>
        </p:nvSpPr>
        <p:spPr>
          <a:xfrm>
            <a:off x="764761" y="811879"/>
            <a:ext cx="5959176"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BREAKDOWN OF SEN NEEDS </a:t>
            </a:r>
            <a:r>
              <a:rPr lang="en-GB" sz="1800" b="1" dirty="0">
                <a:solidFill>
                  <a:schemeClr val="tx1"/>
                </a:solidFill>
                <a:latin typeface="Gill Sans MT" panose="020B0502020104020203" pitchFamily="34" charset="0"/>
                <a:ea typeface="Calibri"/>
                <a:cs typeface="Calibri"/>
                <a:sym typeface="Calibri"/>
              </a:rPr>
              <a:t>2025-2026</a:t>
            </a:r>
            <a:endParaRPr b="1" dirty="0">
              <a:solidFill>
                <a:schemeClr val="tx1"/>
              </a:solidFill>
              <a:latin typeface="Gill Sans MT" panose="020B0502020104020203" pitchFamily="34" charset="0"/>
            </a:endParaRPr>
          </a:p>
        </p:txBody>
      </p:sp>
      <p:cxnSp>
        <p:nvCxnSpPr>
          <p:cNvPr id="122" name="Google Shape;122;p3"/>
          <p:cNvCxnSpPr/>
          <p:nvPr/>
        </p:nvCxnSpPr>
        <p:spPr>
          <a:xfrm rot="10800000">
            <a:off x="430306" y="1268173"/>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24" name="Google Shape;124;p3"/>
          <p:cNvSpPr/>
          <p:nvPr/>
        </p:nvSpPr>
        <p:spPr>
          <a:xfrm>
            <a:off x="247439" y="1619845"/>
            <a:ext cx="6476498"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chemeClr val="lt1"/>
                </a:solidFill>
                <a:latin typeface="Calibri"/>
                <a:ea typeface="Calibri"/>
                <a:cs typeface="Calibri"/>
                <a:sym typeface="Calibri"/>
              </a:rPr>
              <a:t>.</a:t>
            </a:r>
            <a:endParaRPr dirty="0"/>
          </a:p>
        </p:txBody>
      </p:sp>
      <p:graphicFrame>
        <p:nvGraphicFramePr>
          <p:cNvPr id="5" name="Table 4"/>
          <p:cNvGraphicFramePr>
            <a:graphicFrameLocks noGrp="1"/>
          </p:cNvGraphicFramePr>
          <p:nvPr>
            <p:extLst>
              <p:ext uri="{D42A27DB-BD31-4B8C-83A1-F6EECF244321}">
                <p14:modId xmlns:p14="http://schemas.microsoft.com/office/powerpoint/2010/main" val="3280655329"/>
              </p:ext>
            </p:extLst>
          </p:nvPr>
        </p:nvGraphicFramePr>
        <p:xfrm>
          <a:off x="315285" y="2179368"/>
          <a:ext cx="6340806" cy="7132104"/>
        </p:xfrm>
        <a:graphic>
          <a:graphicData uri="http://schemas.openxmlformats.org/drawingml/2006/table">
            <a:tbl>
              <a:tblPr firstRow="1" bandRow="1">
                <a:tableStyleId>{E269D01E-BC32-4049-B463-5C60D7B0CCD2}</a:tableStyleId>
              </a:tblPr>
              <a:tblGrid>
                <a:gridCol w="2464156">
                  <a:extLst>
                    <a:ext uri="{9D8B030D-6E8A-4147-A177-3AD203B41FA5}">
                      <a16:colId xmlns:a16="http://schemas.microsoft.com/office/drawing/2014/main" val="2220492585"/>
                    </a:ext>
                  </a:extLst>
                </a:gridCol>
                <a:gridCol w="1261641">
                  <a:extLst>
                    <a:ext uri="{9D8B030D-6E8A-4147-A177-3AD203B41FA5}">
                      <a16:colId xmlns:a16="http://schemas.microsoft.com/office/drawing/2014/main" val="1634868999"/>
                    </a:ext>
                  </a:extLst>
                </a:gridCol>
                <a:gridCol w="1261640">
                  <a:extLst>
                    <a:ext uri="{9D8B030D-6E8A-4147-A177-3AD203B41FA5}">
                      <a16:colId xmlns:a16="http://schemas.microsoft.com/office/drawing/2014/main" val="1839524016"/>
                    </a:ext>
                  </a:extLst>
                </a:gridCol>
                <a:gridCol w="1353369">
                  <a:extLst>
                    <a:ext uri="{9D8B030D-6E8A-4147-A177-3AD203B41FA5}">
                      <a16:colId xmlns:a16="http://schemas.microsoft.com/office/drawing/2014/main" val="2880659288"/>
                    </a:ext>
                  </a:extLst>
                </a:gridCol>
              </a:tblGrid>
              <a:tr h="563832">
                <a:tc>
                  <a:txBody>
                    <a:bodyPr/>
                    <a:lstStyle/>
                    <a:p>
                      <a:r>
                        <a:rPr lang="en-US" sz="1400" dirty="0">
                          <a:solidFill>
                            <a:schemeClr val="tx1">
                              <a:lumMod val="95000"/>
                              <a:lumOff val="5000"/>
                            </a:schemeClr>
                          </a:solidFill>
                          <a:latin typeface="Gill Sans MT" panose="020B0502020104020203" pitchFamily="34" charset="0"/>
                        </a:rPr>
                        <a:t>Special Educational Needs</a:t>
                      </a:r>
                      <a:endParaRPr lang="en-GB" sz="1400" dirty="0">
                        <a:solidFill>
                          <a:schemeClr val="tx1">
                            <a:lumMod val="95000"/>
                            <a:lumOff val="5000"/>
                          </a:schemeClr>
                        </a:solidFill>
                        <a:latin typeface="Gill Sans MT" panose="020B0502020104020203" pitchFamily="34" charset="0"/>
                      </a:endParaRPr>
                    </a:p>
                  </a:txBody>
                  <a:tcPr/>
                </a:tc>
                <a:tc>
                  <a:txBody>
                    <a:bodyPr/>
                    <a:lstStyle/>
                    <a:p>
                      <a:r>
                        <a:rPr lang="en-US" dirty="0" err="1">
                          <a:solidFill>
                            <a:schemeClr val="tx1">
                              <a:lumMod val="95000"/>
                              <a:lumOff val="5000"/>
                            </a:schemeClr>
                          </a:solidFill>
                          <a:latin typeface="Gill Sans MT" panose="020B0502020104020203" pitchFamily="34" charset="0"/>
                        </a:rPr>
                        <a:t>Hayle</a:t>
                      </a:r>
                      <a:r>
                        <a:rPr lang="en-US" dirty="0">
                          <a:solidFill>
                            <a:schemeClr val="tx1">
                              <a:lumMod val="95000"/>
                              <a:lumOff val="5000"/>
                            </a:schemeClr>
                          </a:solidFill>
                          <a:latin typeface="Gill Sans MT" panose="020B0502020104020203" pitchFamily="34" charset="0"/>
                        </a:rPr>
                        <a:t> Academy</a:t>
                      </a:r>
                    </a:p>
                  </a:txBody>
                  <a:tcPr/>
                </a:tc>
                <a:tc>
                  <a:txBody>
                    <a:bodyPr/>
                    <a:lstStyle/>
                    <a:p>
                      <a:r>
                        <a:rPr lang="en-US" dirty="0">
                          <a:solidFill>
                            <a:schemeClr val="tx1">
                              <a:lumMod val="85000"/>
                              <a:lumOff val="15000"/>
                            </a:schemeClr>
                          </a:solidFill>
                          <a:latin typeface="Gill Sans MT" panose="020B0502020104020203" pitchFamily="34" charset="0"/>
                        </a:rPr>
                        <a:t>National</a:t>
                      </a:r>
                      <a:endParaRPr lang="en-GB" dirty="0">
                        <a:solidFill>
                          <a:schemeClr val="tx1">
                            <a:lumMod val="85000"/>
                            <a:lumOff val="15000"/>
                          </a:schemeClr>
                        </a:solidFill>
                        <a:latin typeface="Gill Sans MT" panose="020B0502020104020203" pitchFamily="34" charset="0"/>
                      </a:endParaRPr>
                    </a:p>
                  </a:txBody>
                  <a:tcPr/>
                </a:tc>
                <a:tc>
                  <a:txBody>
                    <a:bodyPr/>
                    <a:lstStyle/>
                    <a:p>
                      <a:r>
                        <a:rPr lang="en-US" dirty="0">
                          <a:solidFill>
                            <a:schemeClr val="tx1">
                              <a:lumMod val="75000"/>
                              <a:lumOff val="25000"/>
                            </a:schemeClr>
                          </a:solidFill>
                          <a:latin typeface="Gill Sans MT" panose="020B0502020104020203" pitchFamily="34" charset="0"/>
                        </a:rPr>
                        <a:t>Cornwall</a:t>
                      </a:r>
                      <a:endParaRPr lang="en-GB" dirty="0">
                        <a:solidFill>
                          <a:schemeClr val="tx1">
                            <a:lumMod val="75000"/>
                            <a:lumOff val="25000"/>
                          </a:schemeClr>
                        </a:solidFill>
                        <a:latin typeface="Gill Sans MT" panose="020B0502020104020203" pitchFamily="34" charset="0"/>
                      </a:endParaRPr>
                    </a:p>
                  </a:txBody>
                  <a:tcPr/>
                </a:tc>
                <a:extLst>
                  <a:ext uri="{0D108BD9-81ED-4DB2-BD59-A6C34878D82A}">
                    <a16:rowId xmlns:a16="http://schemas.microsoft.com/office/drawing/2014/main" val="4066005382"/>
                  </a:ext>
                </a:extLst>
              </a:tr>
              <a:tr h="47643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chemeClr val="tx1">
                              <a:lumMod val="95000"/>
                              <a:lumOff val="5000"/>
                            </a:schemeClr>
                          </a:solidFill>
                          <a:latin typeface="Gill Sans MT" panose="020B0502020104020203" pitchFamily="34" charset="0"/>
                        </a:rPr>
                        <a:t>Specific Learning Difficulty</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24%</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11.7%</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13.1%</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134951565"/>
                  </a:ext>
                </a:extLst>
              </a:tr>
              <a:tr h="58739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chemeClr val="tx1">
                              <a:lumMod val="95000"/>
                              <a:lumOff val="5000"/>
                            </a:schemeClr>
                          </a:solidFill>
                          <a:latin typeface="Gill Sans MT" panose="020B0502020104020203" pitchFamily="34" charset="0"/>
                        </a:rPr>
                        <a:t>Moderate Learning</a:t>
                      </a:r>
                      <a:r>
                        <a:rPr lang="en-US" sz="1400" b="0" baseline="0" dirty="0">
                          <a:solidFill>
                            <a:schemeClr val="tx1">
                              <a:lumMod val="95000"/>
                              <a:lumOff val="5000"/>
                            </a:schemeClr>
                          </a:solidFill>
                          <a:latin typeface="Gill Sans MT" panose="020B0502020104020203" pitchFamily="34" charset="0"/>
                        </a:rPr>
                        <a:t> Difficulty</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24.8%</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15.3%</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15.7%</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1250984887"/>
                  </a:ext>
                </a:extLst>
              </a:tr>
              <a:tr h="476438">
                <a:tc>
                  <a:txBody>
                    <a:bodyPr/>
                    <a:lstStyle/>
                    <a:p>
                      <a:r>
                        <a:rPr lang="en-US" sz="1400" b="0" dirty="0">
                          <a:solidFill>
                            <a:schemeClr val="tx1">
                              <a:lumMod val="95000"/>
                              <a:lumOff val="5000"/>
                            </a:schemeClr>
                          </a:solidFill>
                          <a:latin typeface="Gill Sans MT" panose="020B0502020104020203" pitchFamily="34" charset="0"/>
                        </a:rPr>
                        <a:t>Severe Learning</a:t>
                      </a:r>
                      <a:r>
                        <a:rPr lang="en-US" sz="1400" b="0" baseline="0" dirty="0">
                          <a:solidFill>
                            <a:schemeClr val="tx1">
                              <a:lumMod val="95000"/>
                              <a:lumOff val="5000"/>
                            </a:schemeClr>
                          </a:solidFill>
                          <a:latin typeface="Gill Sans MT" panose="020B0502020104020203" pitchFamily="34" charset="0"/>
                        </a:rPr>
                        <a:t> Difficulty</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2.4%</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2.3%</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1.7%</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2380139867"/>
                  </a:ext>
                </a:extLst>
              </a:tr>
              <a:tr h="476438">
                <a:tc>
                  <a:txBody>
                    <a:bodyPr/>
                    <a:lstStyle/>
                    <a:p>
                      <a:r>
                        <a:rPr lang="en-US" sz="1400" b="0" dirty="0">
                          <a:solidFill>
                            <a:schemeClr val="tx1">
                              <a:lumMod val="95000"/>
                              <a:lumOff val="5000"/>
                            </a:schemeClr>
                          </a:solidFill>
                          <a:latin typeface="Gill Sans MT" panose="020B0502020104020203" pitchFamily="34" charset="0"/>
                        </a:rPr>
                        <a:t>Profound and Multiple Learning</a:t>
                      </a:r>
                      <a:r>
                        <a:rPr lang="en-US" sz="1400" b="0" baseline="0" dirty="0">
                          <a:solidFill>
                            <a:schemeClr val="tx1">
                              <a:lumMod val="95000"/>
                              <a:lumOff val="5000"/>
                            </a:schemeClr>
                          </a:solidFill>
                          <a:latin typeface="Gill Sans MT" panose="020B0502020104020203" pitchFamily="34" charset="0"/>
                        </a:rPr>
                        <a:t> Difficulty</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0.8%</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0.8%</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0.5%</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4048574356"/>
                  </a:ext>
                </a:extLst>
              </a:tr>
              <a:tr h="587390">
                <a:tc>
                  <a:txBody>
                    <a:bodyPr/>
                    <a:lstStyle/>
                    <a:p>
                      <a:r>
                        <a:rPr lang="en-US" sz="1400" b="0" dirty="0">
                          <a:solidFill>
                            <a:schemeClr val="tx1">
                              <a:lumMod val="95000"/>
                              <a:lumOff val="5000"/>
                            </a:schemeClr>
                          </a:solidFill>
                          <a:latin typeface="Gill Sans MT" panose="020B0502020104020203" pitchFamily="34" charset="0"/>
                        </a:rPr>
                        <a:t>Social, Emotional and Mental Health</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31.2%</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19.6%</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21.3%</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573817740"/>
                  </a:ext>
                </a:extLst>
              </a:tr>
              <a:tr h="587390">
                <a:tc>
                  <a:txBody>
                    <a:bodyPr/>
                    <a:lstStyle/>
                    <a:p>
                      <a:r>
                        <a:rPr lang="en-US" sz="1400" b="0" dirty="0">
                          <a:solidFill>
                            <a:schemeClr val="tx1">
                              <a:lumMod val="95000"/>
                              <a:lumOff val="5000"/>
                            </a:schemeClr>
                          </a:solidFill>
                          <a:latin typeface="Gill Sans MT" panose="020B0502020104020203" pitchFamily="34" charset="0"/>
                        </a:rPr>
                        <a:t>Speech, Language &amp; Communication</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28%</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23.7%</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23.2%</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1449609805"/>
                  </a:ext>
                </a:extLst>
              </a:tr>
              <a:tr h="476438">
                <a:tc>
                  <a:txBody>
                    <a:bodyPr/>
                    <a:lstStyle/>
                    <a:p>
                      <a:r>
                        <a:rPr lang="en-US" sz="1400" b="0" dirty="0">
                          <a:solidFill>
                            <a:schemeClr val="tx1">
                              <a:lumMod val="95000"/>
                              <a:lumOff val="5000"/>
                            </a:schemeClr>
                          </a:solidFill>
                          <a:latin typeface="Gill Sans MT" panose="020B0502020104020203" pitchFamily="34" charset="0"/>
                        </a:rPr>
                        <a:t>Hearing Impairment</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0.8%</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1.6%</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1.2%</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2215548562"/>
                  </a:ext>
                </a:extLst>
              </a:tr>
              <a:tr h="476438">
                <a:tc>
                  <a:txBody>
                    <a:bodyPr/>
                    <a:lstStyle/>
                    <a:p>
                      <a:r>
                        <a:rPr lang="en-US" sz="1400" b="0" dirty="0">
                          <a:solidFill>
                            <a:schemeClr val="tx1">
                              <a:lumMod val="95000"/>
                              <a:lumOff val="5000"/>
                            </a:schemeClr>
                          </a:solidFill>
                          <a:latin typeface="Gill Sans MT" panose="020B0502020104020203" pitchFamily="34" charset="0"/>
                        </a:rPr>
                        <a:t>Visual Impairment</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0.8%</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0.9%</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0.7%</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4263360713"/>
                  </a:ext>
                </a:extLst>
              </a:tr>
              <a:tr h="476438">
                <a:tc>
                  <a:txBody>
                    <a:bodyPr/>
                    <a:lstStyle/>
                    <a:p>
                      <a:r>
                        <a:rPr lang="en-US" sz="1400" b="0" dirty="0">
                          <a:solidFill>
                            <a:schemeClr val="tx1">
                              <a:lumMod val="95000"/>
                              <a:lumOff val="5000"/>
                            </a:schemeClr>
                          </a:solidFill>
                          <a:latin typeface="Gill Sans MT" panose="020B0502020104020203" pitchFamily="34" charset="0"/>
                        </a:rPr>
                        <a:t>Multi</a:t>
                      </a:r>
                      <a:r>
                        <a:rPr lang="en-US" sz="1400" b="0" baseline="0" dirty="0">
                          <a:solidFill>
                            <a:schemeClr val="tx1">
                              <a:lumMod val="95000"/>
                              <a:lumOff val="5000"/>
                            </a:schemeClr>
                          </a:solidFill>
                          <a:latin typeface="Gill Sans MT" panose="020B0502020104020203" pitchFamily="34" charset="0"/>
                        </a:rPr>
                        <a:t> sensory impairment</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0%</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0.3%</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0.8%</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3066817337"/>
                  </a:ext>
                </a:extLst>
              </a:tr>
              <a:tr h="476438">
                <a:tc>
                  <a:txBody>
                    <a:bodyPr/>
                    <a:lstStyle/>
                    <a:p>
                      <a:r>
                        <a:rPr lang="en-US" sz="1400" b="0" dirty="0">
                          <a:solidFill>
                            <a:schemeClr val="tx1">
                              <a:lumMod val="95000"/>
                              <a:lumOff val="5000"/>
                            </a:schemeClr>
                          </a:solidFill>
                          <a:latin typeface="Gill Sans MT" panose="020B0502020104020203" pitchFamily="34" charset="0"/>
                        </a:rPr>
                        <a:t>Physical</a:t>
                      </a:r>
                      <a:r>
                        <a:rPr lang="en-US" sz="1400" b="0" baseline="0" dirty="0">
                          <a:solidFill>
                            <a:schemeClr val="tx1">
                              <a:lumMod val="95000"/>
                              <a:lumOff val="5000"/>
                            </a:schemeClr>
                          </a:solidFill>
                          <a:latin typeface="Gill Sans MT" panose="020B0502020104020203" pitchFamily="34" charset="0"/>
                        </a:rPr>
                        <a:t> Disability</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2.4%</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2.5%</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2.5%</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2824873769"/>
                  </a:ext>
                </a:extLst>
              </a:tr>
              <a:tr h="476438">
                <a:tc>
                  <a:txBody>
                    <a:bodyPr/>
                    <a:lstStyle/>
                    <a:p>
                      <a:r>
                        <a:rPr lang="en-US" sz="1400" b="0" dirty="0">
                          <a:solidFill>
                            <a:schemeClr val="tx1">
                              <a:lumMod val="95000"/>
                              <a:lumOff val="5000"/>
                            </a:schemeClr>
                          </a:solidFill>
                          <a:latin typeface="Gill Sans MT" panose="020B0502020104020203" pitchFamily="34" charset="0"/>
                        </a:rPr>
                        <a:t>Autism Spectrum Condition</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13.6%</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14.2%</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10.5%</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1344965738"/>
                  </a:ext>
                </a:extLst>
              </a:tr>
              <a:tr h="476438">
                <a:tc>
                  <a:txBody>
                    <a:bodyPr/>
                    <a:lstStyle/>
                    <a:p>
                      <a:r>
                        <a:rPr lang="en-US" sz="1400" b="0" dirty="0">
                          <a:solidFill>
                            <a:schemeClr val="tx1">
                              <a:lumMod val="95000"/>
                              <a:lumOff val="5000"/>
                            </a:schemeClr>
                          </a:solidFill>
                          <a:latin typeface="Gill Sans MT" panose="020B0502020104020203" pitchFamily="34" charset="0"/>
                        </a:rPr>
                        <a:t>Other disability</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3.2%</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3.6%</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4.3%</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1117046442"/>
                  </a:ext>
                </a:extLst>
              </a:tr>
              <a:tr h="476438">
                <a:tc>
                  <a:txBody>
                    <a:bodyPr/>
                    <a:lstStyle/>
                    <a:p>
                      <a:r>
                        <a:rPr lang="en-US" sz="1400" b="0" dirty="0">
                          <a:solidFill>
                            <a:schemeClr val="tx1">
                              <a:lumMod val="95000"/>
                              <a:lumOff val="5000"/>
                            </a:schemeClr>
                          </a:solidFill>
                          <a:latin typeface="Gill Sans MT" panose="020B0502020104020203" pitchFamily="34" charset="0"/>
                        </a:rPr>
                        <a:t>No specialist assessment</a:t>
                      </a:r>
                      <a:endParaRPr lang="en-GB" sz="1400" b="0" dirty="0">
                        <a:solidFill>
                          <a:schemeClr val="tx1">
                            <a:lumMod val="95000"/>
                            <a:lumOff val="5000"/>
                          </a:schemeClr>
                        </a:solidFill>
                        <a:latin typeface="Gill Sans MT" panose="020B0502020104020203" pitchFamily="34" charset="0"/>
                      </a:endParaRPr>
                    </a:p>
                  </a:txBody>
                  <a:tcPr anchor="ctr"/>
                </a:tc>
                <a:tc>
                  <a:txBody>
                    <a:bodyPr/>
                    <a:lstStyle/>
                    <a:p>
                      <a:pPr algn="ctr" rtl="0" fontAlgn="b"/>
                      <a:r>
                        <a:rPr lang="en-GB" sz="1400" b="1" dirty="0">
                          <a:solidFill>
                            <a:schemeClr val="tx1"/>
                          </a:solidFill>
                          <a:effectLst/>
                          <a:latin typeface="Gill Sans MT" panose="020B0502020104020203" pitchFamily="34" charset="0"/>
                        </a:rPr>
                        <a:t>2.4%</a:t>
                      </a:r>
                    </a:p>
                  </a:txBody>
                  <a:tcPr marL="22860" marR="22860" marT="15240" marB="15240" anchor="ctr"/>
                </a:tc>
                <a:tc>
                  <a:txBody>
                    <a:bodyPr/>
                    <a:lstStyle/>
                    <a:p>
                      <a:r>
                        <a:rPr lang="en-US" dirty="0">
                          <a:solidFill>
                            <a:schemeClr val="tx1">
                              <a:lumMod val="85000"/>
                              <a:lumOff val="15000"/>
                            </a:schemeClr>
                          </a:solidFill>
                          <a:latin typeface="Gill Sans MT" panose="020B0502020104020203" pitchFamily="34" charset="0"/>
                        </a:rPr>
                        <a:t>3.4%</a:t>
                      </a:r>
                      <a:endParaRPr lang="en-GB" dirty="0">
                        <a:solidFill>
                          <a:schemeClr val="tx1">
                            <a:lumMod val="85000"/>
                            <a:lumOff val="15000"/>
                          </a:schemeClr>
                        </a:solidFill>
                        <a:latin typeface="Gill Sans MT" panose="020B0502020104020203" pitchFamily="34" charset="0"/>
                      </a:endParaRPr>
                    </a:p>
                  </a:txBody>
                  <a:tcPr anchor="ctr"/>
                </a:tc>
                <a:tc>
                  <a:txBody>
                    <a:bodyPr/>
                    <a:lstStyle/>
                    <a:p>
                      <a:r>
                        <a:rPr lang="en-US" dirty="0">
                          <a:solidFill>
                            <a:schemeClr val="tx1">
                              <a:lumMod val="75000"/>
                              <a:lumOff val="25000"/>
                            </a:schemeClr>
                          </a:solidFill>
                          <a:latin typeface="Gill Sans MT" panose="020B0502020104020203" pitchFamily="34" charset="0"/>
                        </a:rPr>
                        <a:t>4.5%</a:t>
                      </a:r>
                      <a:endParaRPr lang="en-GB" dirty="0">
                        <a:solidFill>
                          <a:schemeClr val="tx1">
                            <a:lumMod val="75000"/>
                            <a:lumOff val="25000"/>
                          </a:schemeClr>
                        </a:solidFill>
                        <a:latin typeface="Gill Sans MT" panose="020B0502020104020203" pitchFamily="34" charset="0"/>
                      </a:endParaRPr>
                    </a:p>
                  </a:txBody>
                  <a:tcPr anchor="ctr"/>
                </a:tc>
                <a:extLst>
                  <a:ext uri="{0D108BD9-81ED-4DB2-BD59-A6C34878D82A}">
                    <a16:rowId xmlns:a16="http://schemas.microsoft.com/office/drawing/2014/main" val="2179197102"/>
                  </a:ext>
                </a:extLst>
              </a:tr>
            </a:tbl>
          </a:graphicData>
        </a:graphic>
      </p:graphicFrame>
      <p:sp>
        <p:nvSpPr>
          <p:cNvPr id="2" name="TextBox 1"/>
          <p:cNvSpPr txBox="1"/>
          <p:nvPr/>
        </p:nvSpPr>
        <p:spPr>
          <a:xfrm>
            <a:off x="247439" y="1354439"/>
            <a:ext cx="6476498" cy="738664"/>
          </a:xfrm>
          <a:prstGeom prst="rect">
            <a:avLst/>
          </a:prstGeom>
          <a:noFill/>
        </p:spPr>
        <p:txBody>
          <a:bodyPr wrap="square" rtlCol="0">
            <a:spAutoFit/>
          </a:bodyPr>
          <a:lstStyle/>
          <a:p>
            <a:r>
              <a:rPr lang="en-US" dirty="0">
                <a:latin typeface="Gill Sans MT" panose="020B0502020104020203" pitchFamily="34" charset="0"/>
              </a:rPr>
              <a:t>When we look at the breakdown in needs within our cohort of students with SEN we see we have roughly similar proportions of each need compared to Cornwall and National.</a:t>
            </a:r>
            <a:endParaRPr lang="en-GB" dirty="0">
              <a:latin typeface="Gill Sans MT" panose="020B0502020104020203" pitchFamily="34" charset="0"/>
            </a:endParaRPr>
          </a:p>
        </p:txBody>
      </p:sp>
    </p:spTree>
    <p:extLst>
      <p:ext uri="{BB962C8B-B14F-4D97-AF65-F5344CB8AC3E}">
        <p14:creationId xmlns:p14="http://schemas.microsoft.com/office/powerpoint/2010/main" val="50031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p:nvPr/>
        </p:nvSpPr>
        <p:spPr>
          <a:xfrm>
            <a:off x="0" y="1298608"/>
            <a:ext cx="6858000" cy="9063979"/>
          </a:xfrm>
          <a:prstGeom prst="rect">
            <a:avLst/>
          </a:prstGeom>
          <a:noFill/>
          <a:ln>
            <a:noFill/>
          </a:ln>
        </p:spPr>
        <p:txBody>
          <a:bodyPr spcFirstLastPara="1" wrap="square" lIns="91425" tIns="45700" rIns="91425" bIns="45700" anchor="t" anchorCtr="0">
            <a:spAutoFit/>
          </a:bodyPr>
          <a:lstStyle/>
          <a:p>
            <a:pPr algn="just"/>
            <a:r>
              <a:rPr lang="en-GB" sz="1600" dirty="0">
                <a:solidFill>
                  <a:schemeClr val="bg1"/>
                </a:solidFill>
                <a:latin typeface="Gill Sans MT" panose="020B0502020104020203" pitchFamily="34" charset="0"/>
                <a:ea typeface="Calibri"/>
                <a:cs typeface="Calibri" panose="020F0502020204030204" pitchFamily="34" charset="0"/>
                <a:sym typeface="Calibri"/>
              </a:rPr>
              <a:t>1. CREATE A POSITIVE AND SUPPORTIVE ENVIRONMENT FOR ALL PUPILS WITHOUT EXCEPTION</a:t>
            </a:r>
            <a:r>
              <a:rPr lang="en-US" sz="1600" b="1" dirty="0">
                <a:solidFill>
                  <a:schemeClr val="bg1"/>
                </a:solidFill>
                <a:latin typeface="Gill Sans MT" panose="020B0502020104020203" pitchFamily="34" charset="0"/>
                <a:ea typeface="Calibri"/>
                <a:cs typeface="Calibri" panose="020F0502020204030204" pitchFamily="34" charset="0"/>
                <a:sym typeface="Calibri"/>
              </a:rPr>
              <a:t> </a:t>
            </a:r>
            <a:r>
              <a:rPr lang="en-US" sz="1300" b="1" dirty="0">
                <a:solidFill>
                  <a:schemeClr val="tx1"/>
                </a:solidFill>
                <a:latin typeface="Gill Sans MT" panose="020B0502020104020203" pitchFamily="34" charset="0"/>
                <a:ea typeface="Calibri"/>
                <a:cs typeface="Calibri" panose="020F0502020204030204" pitchFamily="34" charset="0"/>
                <a:sym typeface="Calibri"/>
              </a:rPr>
              <a:t>- </a:t>
            </a:r>
            <a:r>
              <a:rPr lang="en-US" sz="1300" dirty="0">
                <a:solidFill>
                  <a:schemeClr val="tx1"/>
                </a:solidFill>
                <a:latin typeface="Gill Sans MT" panose="020B0502020104020203" pitchFamily="34" charset="0"/>
                <a:cs typeface="Calibri" panose="020F0502020204030204" pitchFamily="34" charset="0"/>
              </a:rPr>
              <a:t>An inclusive school removes barriers to learning and participation, provides an education that is appropriate to pupils’ needs, and promotes high standards and the fulfilment of potential for all pupils. We should:</a:t>
            </a:r>
          </a:p>
          <a:p>
            <a:pPr marL="285750" indent="-285750" algn="just">
              <a:buClr>
                <a:schemeClr val="bg1"/>
              </a:buClr>
              <a:buFont typeface="Arial" panose="020B0604020202020204" pitchFamily="34" charset="0"/>
              <a:buChar char="•"/>
            </a:pPr>
            <a:r>
              <a:rPr lang="en-US" sz="1300" dirty="0">
                <a:solidFill>
                  <a:schemeClr val="tx1"/>
                </a:solidFill>
                <a:latin typeface="Gill Sans MT" panose="020B0502020104020203" pitchFamily="34" charset="0"/>
                <a:cs typeface="Calibri" panose="020F0502020204030204" pitchFamily="34" charset="0"/>
              </a:rPr>
              <a:t>promote positive relationships, active engagement, and wellbeing for all pupils;</a:t>
            </a:r>
          </a:p>
          <a:p>
            <a:pPr marL="285750" indent="-285750" algn="just">
              <a:buClr>
                <a:schemeClr val="bg1"/>
              </a:buClr>
              <a:buFont typeface="Arial" panose="020B0604020202020204" pitchFamily="34" charset="0"/>
              <a:buChar char="•"/>
            </a:pPr>
            <a:r>
              <a:rPr lang="en-US" sz="1300" dirty="0">
                <a:solidFill>
                  <a:schemeClr val="tx1"/>
                </a:solidFill>
                <a:latin typeface="Gill Sans MT" panose="020B0502020104020203" pitchFamily="34" charset="0"/>
                <a:cs typeface="Calibri" panose="020F0502020204030204" pitchFamily="34" charset="0"/>
              </a:rPr>
              <a:t>ensure all pupils can access the best possible teaching which prepares them well for their next stage;</a:t>
            </a:r>
          </a:p>
          <a:p>
            <a:pPr marL="285750" indent="-285750" algn="just">
              <a:buClr>
                <a:schemeClr val="bg1"/>
              </a:buClr>
              <a:buFont typeface="Arial" panose="020B0604020202020204" pitchFamily="34" charset="0"/>
              <a:buChar char="•"/>
            </a:pPr>
            <a:r>
              <a:rPr lang="en-US" sz="1300" dirty="0">
                <a:solidFill>
                  <a:schemeClr val="tx1"/>
                </a:solidFill>
                <a:latin typeface="Gill Sans MT" panose="020B0502020104020203" pitchFamily="34" charset="0"/>
                <a:cs typeface="Calibri" panose="020F0502020204030204" pitchFamily="34" charset="0"/>
              </a:rPr>
              <a:t>adopt a positive and proactive approach to behaviour</a:t>
            </a:r>
          </a:p>
          <a:p>
            <a:pPr algn="just"/>
            <a:endParaRPr lang="en-GB" dirty="0">
              <a:solidFill>
                <a:schemeClr val="tx1"/>
              </a:solidFill>
              <a:latin typeface="Gill Sans MT" panose="020B0502020104020203" pitchFamily="34" charset="0"/>
              <a:ea typeface="Calibri"/>
            </a:endParaRPr>
          </a:p>
          <a:p>
            <a:pPr algn="just"/>
            <a:r>
              <a:rPr lang="en-GB" sz="1600" dirty="0">
                <a:solidFill>
                  <a:schemeClr val="bg1"/>
                </a:solidFill>
                <a:latin typeface="Gill Sans MT" panose="020B0502020104020203" pitchFamily="34" charset="0"/>
                <a:ea typeface="Calibri"/>
                <a:cs typeface="Calibri"/>
                <a:sym typeface="Calibri"/>
              </a:rPr>
              <a:t>2. BUILD AN ONGONG, UNDERSTANDING OF YOUR PUPILS AND THEIR NEEDS </a:t>
            </a:r>
            <a:r>
              <a:rPr lang="en-GB" sz="1300" dirty="0">
                <a:solidFill>
                  <a:schemeClr val="tx1"/>
                </a:solidFill>
                <a:latin typeface="Gill Sans MT" panose="020B0502020104020203" pitchFamily="34" charset="0"/>
                <a:ea typeface="Calibri"/>
                <a:cs typeface="Calibri"/>
                <a:sym typeface="Calibri"/>
              </a:rPr>
              <a:t>- </a:t>
            </a:r>
            <a:r>
              <a:rPr lang="en-US" sz="1300" dirty="0">
                <a:solidFill>
                  <a:schemeClr val="tx1"/>
                </a:solidFill>
                <a:latin typeface="Gill Sans MT" panose="020B0502020104020203" pitchFamily="34" charset="0"/>
                <a:ea typeface="Calibri"/>
                <a:cs typeface="Calibri"/>
                <a:sym typeface="Calibri"/>
              </a:rPr>
              <a:t>We</a:t>
            </a:r>
            <a:r>
              <a:rPr lang="en-US" sz="1300" dirty="0">
                <a:solidFill>
                  <a:schemeClr val="tx1"/>
                </a:solidFill>
                <a:latin typeface="Gill Sans MT" panose="020B0502020104020203" pitchFamily="34" charset="0"/>
              </a:rPr>
              <a:t> should aim to understand individual pupil’s learning needs using the Individualised Leaning Plans on </a:t>
            </a:r>
            <a:r>
              <a:rPr lang="en-US" sz="1300" dirty="0" err="1">
                <a:solidFill>
                  <a:schemeClr val="tx1"/>
                </a:solidFill>
                <a:latin typeface="Gill Sans MT" panose="020B0502020104020203" pitchFamily="34" charset="0"/>
              </a:rPr>
              <a:t>Edukey</a:t>
            </a:r>
            <a:r>
              <a:rPr lang="en-US" sz="1300" dirty="0">
                <a:solidFill>
                  <a:schemeClr val="tx1"/>
                </a:solidFill>
                <a:latin typeface="Gill Sans MT" panose="020B0502020104020203" pitchFamily="34" charset="0"/>
              </a:rPr>
              <a:t> as well as discussions with the SEN team.  These plans shows the things each student need and feel that supports them in the classroom as well as the things they can focus on for themselves. </a:t>
            </a:r>
          </a:p>
          <a:p>
            <a:pPr algn="just"/>
            <a:r>
              <a:rPr lang="en-US" sz="1300" dirty="0">
                <a:solidFill>
                  <a:schemeClr val="tx1"/>
                </a:solidFill>
                <a:latin typeface="Gill Sans MT" panose="020B0502020104020203" pitchFamily="34" charset="0"/>
              </a:rPr>
              <a:t>Tutors play an important role in understanding need with the termly SEN review meetings held at the end of each of the Autumn, Spring and Summer terms and phone calls home to parents/carers.</a:t>
            </a:r>
          </a:p>
          <a:p>
            <a:endParaRPr lang="en-GB" sz="1600" dirty="0">
              <a:solidFill>
                <a:schemeClr val="bg1"/>
              </a:solidFill>
              <a:latin typeface="Gill Sans MT" panose="020B0502020104020203" pitchFamily="34" charset="0"/>
              <a:ea typeface="Calibri"/>
            </a:endParaRPr>
          </a:p>
          <a:p>
            <a:r>
              <a:rPr lang="en-US" sz="1600" dirty="0">
                <a:solidFill>
                  <a:schemeClr val="bg1"/>
                </a:solidFill>
                <a:latin typeface="Gill Sans MT" panose="020B0502020104020203" pitchFamily="34" charset="0"/>
                <a:ea typeface="Calibri"/>
                <a:cs typeface="Calibri"/>
                <a:sym typeface="Calibri"/>
              </a:rPr>
              <a:t>3. ENSURE ALL PUPILS HAVE ACCESS TO HIGH QUALITY TEACHING </a:t>
            </a:r>
            <a:endParaRPr lang="en-US" sz="1600" dirty="0">
              <a:solidFill>
                <a:schemeClr val="tx1"/>
              </a:solidFill>
              <a:latin typeface="Gill Sans MT" panose="020B0502020104020203" pitchFamily="34" charset="0"/>
              <a:ea typeface="Calibri"/>
              <a:cs typeface="Calibri"/>
              <a:sym typeface="Calibri"/>
            </a:endParaRPr>
          </a:p>
          <a:p>
            <a:r>
              <a:rPr lang="en-US" sz="1300" dirty="0">
                <a:solidFill>
                  <a:schemeClr val="tx1"/>
                </a:solidFill>
                <a:latin typeface="Gill Sans MT" panose="020B0502020104020203" pitchFamily="34" charset="0"/>
                <a:ea typeface="Calibri"/>
                <a:cs typeface="Calibri"/>
                <a:sym typeface="Calibri"/>
              </a:rPr>
              <a:t>G</a:t>
            </a:r>
            <a:r>
              <a:rPr lang="en-US" sz="1300" dirty="0">
                <a:solidFill>
                  <a:schemeClr val="tx1"/>
                </a:solidFill>
                <a:latin typeface="Gill Sans MT" panose="020B0502020104020203" pitchFamily="34" charset="0"/>
              </a:rPr>
              <a:t>ood teaching for pupils with SEND is good teaching for all. Searching for a ‘magic bullet’ can be distracting and we miss the powerful strategies you already possess.  Teachers should develop a repertoire of these strategies they can use flexibly in response to the needs of all pupils.</a:t>
            </a:r>
          </a:p>
          <a:p>
            <a:pPr marL="285750" indent="-285750">
              <a:buClr>
                <a:schemeClr val="bg1"/>
              </a:buClr>
              <a:buFont typeface="Arial" panose="020B0604020202020204" pitchFamily="34" charset="0"/>
              <a:buChar char="•"/>
            </a:pPr>
            <a:r>
              <a:rPr lang="en-US" sz="1300" dirty="0">
                <a:solidFill>
                  <a:schemeClr val="tx1"/>
                </a:solidFill>
                <a:latin typeface="Gill Sans MT" panose="020B0502020104020203" pitchFamily="34" charset="0"/>
              </a:rPr>
              <a:t>flexible grouping and scaffolding or support to achieve the learning goal</a:t>
            </a:r>
          </a:p>
          <a:p>
            <a:pPr marL="285750" indent="-285750">
              <a:buClr>
                <a:schemeClr val="bg1"/>
              </a:buClr>
              <a:buFont typeface="Arial" panose="020B0604020202020204" pitchFamily="34" charset="0"/>
              <a:buChar char="•"/>
            </a:pPr>
            <a:r>
              <a:rPr lang="en-US" sz="1300" dirty="0">
                <a:solidFill>
                  <a:schemeClr val="tx1"/>
                </a:solidFill>
                <a:latin typeface="Gill Sans MT" panose="020B0502020104020203" pitchFamily="34" charset="0"/>
              </a:rPr>
              <a:t>cognitive and metacognitive strategies;</a:t>
            </a:r>
          </a:p>
          <a:p>
            <a:pPr marL="285750" indent="-285750">
              <a:buClr>
                <a:schemeClr val="bg1"/>
              </a:buClr>
              <a:buFont typeface="Arial" panose="020B0604020202020204" pitchFamily="34" charset="0"/>
              <a:buChar char="•"/>
            </a:pPr>
            <a:r>
              <a:rPr lang="en-US" sz="1300" dirty="0">
                <a:solidFill>
                  <a:schemeClr val="tx1"/>
                </a:solidFill>
                <a:latin typeface="Gill Sans MT" panose="020B0502020104020203" pitchFamily="34" charset="0"/>
              </a:rPr>
              <a:t>explicit instruction (chunked information, task boards / tasks PPT slide);</a:t>
            </a:r>
          </a:p>
          <a:p>
            <a:pPr marL="285750" indent="-285750">
              <a:buClr>
                <a:schemeClr val="bg1"/>
              </a:buClr>
              <a:buFont typeface="Arial" panose="020B0604020202020204" pitchFamily="34" charset="0"/>
              <a:buChar char="•"/>
            </a:pPr>
            <a:r>
              <a:rPr lang="en-US" sz="1300" dirty="0">
                <a:solidFill>
                  <a:schemeClr val="tx1"/>
                </a:solidFill>
                <a:latin typeface="Gill Sans MT" panose="020B0502020104020203" pitchFamily="34" charset="0"/>
              </a:rPr>
              <a:t>using technology to support pupils with SEND; including accessibility through Advantage</a:t>
            </a:r>
          </a:p>
          <a:p>
            <a:pPr marL="285750" indent="-285750">
              <a:buClr>
                <a:schemeClr val="bg1"/>
              </a:buClr>
              <a:buFont typeface="Arial" panose="020B0604020202020204" pitchFamily="34" charset="0"/>
              <a:buChar char="•"/>
            </a:pPr>
            <a:r>
              <a:rPr lang="en-US" sz="1300" dirty="0">
                <a:solidFill>
                  <a:schemeClr val="tx1"/>
                </a:solidFill>
                <a:latin typeface="Gill Sans MT" panose="020B0502020104020203" pitchFamily="34" charset="0"/>
              </a:rPr>
              <a:t>a</a:t>
            </a:r>
            <a:r>
              <a:rPr lang="en-US" sz="1300">
                <a:solidFill>
                  <a:schemeClr val="tx1"/>
                </a:solidFill>
                <a:latin typeface="Gill Sans MT" panose="020B0502020104020203" pitchFamily="34" charset="0"/>
              </a:rPr>
              <a:t>pplication </a:t>
            </a:r>
            <a:r>
              <a:rPr lang="en-US" sz="1300" dirty="0">
                <a:solidFill>
                  <a:schemeClr val="tx1"/>
                </a:solidFill>
                <a:latin typeface="Gill Sans MT" panose="020B0502020104020203" pitchFamily="34" charset="0"/>
              </a:rPr>
              <a:t>of the Equity 8 strategy as non-negotiables in all teaching for </a:t>
            </a:r>
            <a:r>
              <a:rPr lang="en-US" sz="1300">
                <a:solidFill>
                  <a:schemeClr val="tx1"/>
                </a:solidFill>
                <a:latin typeface="Gill Sans MT" panose="020B0502020104020203" pitchFamily="34" charset="0"/>
              </a:rPr>
              <a:t>SEN students</a:t>
            </a:r>
            <a:endParaRPr lang="en-US" sz="1300" dirty="0">
              <a:solidFill>
                <a:schemeClr val="tx1"/>
              </a:solidFill>
              <a:latin typeface="Gill Sans MT" panose="020B0502020104020203" pitchFamily="34" charset="0"/>
            </a:endParaRPr>
          </a:p>
          <a:p>
            <a:pPr marL="0" marR="0" lvl="0" indent="0" algn="l" rtl="0">
              <a:spcBef>
                <a:spcPts val="0"/>
              </a:spcBef>
              <a:spcAft>
                <a:spcPts val="0"/>
              </a:spcAft>
              <a:buNone/>
            </a:pPr>
            <a:endParaRPr lang="en-GB" sz="1600" dirty="0">
              <a:solidFill>
                <a:schemeClr val="tx1"/>
              </a:solidFill>
              <a:latin typeface="Gill Sans MT" panose="020B0502020104020203" pitchFamily="34" charset="0"/>
              <a:ea typeface="Calibri"/>
              <a:cs typeface="Calibri"/>
              <a:sym typeface="Calibri"/>
            </a:endParaRPr>
          </a:p>
          <a:p>
            <a:pPr marL="0" marR="0" lvl="0" indent="0" algn="l" rtl="0">
              <a:spcBef>
                <a:spcPts val="0"/>
              </a:spcBef>
              <a:spcAft>
                <a:spcPts val="0"/>
              </a:spcAft>
              <a:buNone/>
            </a:pPr>
            <a:r>
              <a:rPr lang="en-GB" sz="1600" dirty="0">
                <a:solidFill>
                  <a:schemeClr val="bg1"/>
                </a:solidFill>
                <a:latin typeface="Gill Sans MT" panose="020B0502020104020203" pitchFamily="34" charset="0"/>
                <a:ea typeface="Calibri"/>
                <a:cs typeface="Calibri"/>
                <a:sym typeface="Calibri"/>
              </a:rPr>
              <a:t>4. COMPLIMENT HIGH QUALITY TEACHING WITH EVIDENCE BASED SMALL GROUP AND ONE-TO-ONE INTERVENTIONS</a:t>
            </a:r>
            <a:r>
              <a:rPr lang="en-GB" sz="1600" dirty="0">
                <a:solidFill>
                  <a:schemeClr val="tx1"/>
                </a:solidFill>
                <a:latin typeface="Gill Sans MT" panose="020B0502020104020203" pitchFamily="34" charset="0"/>
                <a:ea typeface="Calibri"/>
                <a:cs typeface="Calibri"/>
                <a:sym typeface="Calibri"/>
              </a:rPr>
              <a:t>   </a:t>
            </a:r>
            <a:r>
              <a:rPr lang="en-GB" sz="1300" dirty="0">
                <a:solidFill>
                  <a:schemeClr val="tx1"/>
                </a:solidFill>
                <a:latin typeface="Gill Sans MT" panose="020B0502020104020203" pitchFamily="34" charset="0"/>
                <a:ea typeface="Calibri"/>
                <a:cs typeface="Calibri"/>
                <a:sym typeface="Calibri"/>
              </a:rPr>
              <a:t>-  </a:t>
            </a:r>
            <a:r>
              <a:rPr lang="en-US" sz="1300" dirty="0">
                <a:solidFill>
                  <a:schemeClr val="tx1"/>
                </a:solidFill>
                <a:latin typeface="Gill Sans MT" panose="020B0502020104020203" pitchFamily="34" charset="0"/>
              </a:rPr>
              <a:t>Small-group and one-to-one interventions can be a powerful tool but must be used carefully. Ineffective use of interventions can create a barrier to the inclusion of pupils with SEN. High quality teaching should reduce the need for extra support, but it is likely that some pupils will require high quality, structured, targeted interventions to make progress. The intensity of intervention (from universal to targeted to specialist) should increase with need. Interventions should be carefully targeted through identification and assessment of need</a:t>
            </a:r>
            <a:r>
              <a:rPr lang="en-US" sz="1200" dirty="0">
                <a:solidFill>
                  <a:schemeClr val="tx1"/>
                </a:solidFill>
                <a:latin typeface="Gill Sans MT" panose="020B0502020104020203" pitchFamily="34" charset="0"/>
              </a:rPr>
              <a:t>.</a:t>
            </a:r>
          </a:p>
          <a:p>
            <a:endParaRPr lang="en-GB" sz="1600" dirty="0">
              <a:solidFill>
                <a:schemeClr val="bg1"/>
              </a:solidFill>
              <a:latin typeface="Gill Sans MT" panose="020B0502020104020203" pitchFamily="34" charset="0"/>
              <a:ea typeface="Calibri"/>
              <a:cs typeface="Calibri"/>
              <a:sym typeface="Calibri"/>
            </a:endParaRPr>
          </a:p>
          <a:p>
            <a:r>
              <a:rPr lang="en-GB" sz="1600" dirty="0">
                <a:solidFill>
                  <a:schemeClr val="bg1"/>
                </a:solidFill>
                <a:latin typeface="Gill Sans MT" panose="020B0502020104020203" pitchFamily="34" charset="0"/>
                <a:ea typeface="Calibri"/>
                <a:cs typeface="Calibri"/>
                <a:sym typeface="Calibri"/>
              </a:rPr>
              <a:t>5. WORK EFFECTIVELY WITH TEACHING ASSISTANTS  </a:t>
            </a:r>
            <a:r>
              <a:rPr lang="en-GB" sz="1600" dirty="0">
                <a:solidFill>
                  <a:schemeClr val="tx1"/>
                </a:solidFill>
                <a:latin typeface="Gill Sans MT" panose="020B0502020104020203" pitchFamily="34" charset="0"/>
                <a:ea typeface="Calibri"/>
                <a:cs typeface="Calibri"/>
                <a:sym typeface="Calibri"/>
              </a:rPr>
              <a:t>- </a:t>
            </a:r>
            <a:r>
              <a:rPr lang="en-US" sz="1300" dirty="0">
                <a:solidFill>
                  <a:schemeClr val="tx1"/>
                </a:solidFill>
                <a:latin typeface="Gill Sans MT" panose="020B0502020104020203" pitchFamily="34" charset="0"/>
              </a:rPr>
              <a:t>Effective deployment of Teaching Assistants  (TAs) is critical. Teachers and School leaders should pay careful attention to the roles of TAs and ensure they have a positive impact on pupils with SEND. TAs should supplement, not replace, teaching from the classroom teacher and foster independence in learning.</a:t>
            </a:r>
          </a:p>
          <a:p>
            <a:pPr marL="0" marR="0" lvl="0" indent="0" algn="l" rtl="0">
              <a:spcBef>
                <a:spcPts val="0"/>
              </a:spcBef>
              <a:spcAft>
                <a:spcPts val="0"/>
              </a:spcAft>
              <a:buNone/>
            </a:pPr>
            <a:endParaRPr sz="1600" dirty="0">
              <a:solidFill>
                <a:schemeClr val="lt1"/>
              </a:solidFill>
              <a:latin typeface="Calibri"/>
              <a:ea typeface="Calibri"/>
              <a:cs typeface="Calibri"/>
              <a:sym typeface="Calibri"/>
            </a:endParaRPr>
          </a:p>
        </p:txBody>
      </p:sp>
      <p:sp>
        <p:nvSpPr>
          <p:cNvPr id="140" name="Google Shape;140;p4"/>
          <p:cNvSpPr txBox="1"/>
          <p:nvPr/>
        </p:nvSpPr>
        <p:spPr>
          <a:xfrm>
            <a:off x="-135394" y="196115"/>
            <a:ext cx="6993393" cy="73096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150" dirty="0">
                <a:solidFill>
                  <a:schemeClr val="lt1"/>
                </a:solidFill>
                <a:latin typeface="Gill Sans MT" panose="020B0502020104020203" pitchFamily="34" charset="0"/>
                <a:ea typeface="Calibri"/>
                <a:cs typeface="Calibri"/>
                <a:sym typeface="Calibri"/>
              </a:rPr>
              <a:t>SEND STRATEGY</a:t>
            </a:r>
            <a:endParaRPr dirty="0">
              <a:latin typeface="Gill Sans MT" panose="020B0502020104020203" pitchFamily="34" charset="0"/>
            </a:endParaRPr>
          </a:p>
        </p:txBody>
      </p:sp>
      <p:cxnSp>
        <p:nvCxnSpPr>
          <p:cNvPr id="141" name="Google Shape;141;p4"/>
          <p:cNvCxnSpPr/>
          <p:nvPr/>
        </p:nvCxnSpPr>
        <p:spPr>
          <a:xfrm rot="10800000">
            <a:off x="430306" y="221942"/>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42" name="Google Shape;142;p4"/>
          <p:cNvSpPr txBox="1">
            <a:spLocks noGrp="1"/>
          </p:cNvSpPr>
          <p:nvPr>
            <p:ph type="sldNum" idx="12"/>
          </p:nvPr>
        </p:nvSpPr>
        <p:spPr>
          <a:xfrm>
            <a:off x="5147280" y="93785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05</a:t>
            </a:r>
            <a:endParaRPr dirty="0"/>
          </a:p>
        </p:txBody>
      </p:sp>
      <p:sp>
        <p:nvSpPr>
          <p:cNvPr id="143" name="Google Shape;143;p4"/>
          <p:cNvSpPr/>
          <p:nvPr/>
        </p:nvSpPr>
        <p:spPr>
          <a:xfrm>
            <a:off x="783284" y="855474"/>
            <a:ext cx="595917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THE </a:t>
            </a:r>
            <a:r>
              <a:rPr lang="en-GB" sz="1800" dirty="0">
                <a:solidFill>
                  <a:schemeClr val="tx1"/>
                </a:solidFill>
                <a:latin typeface="Gill Sans MT" panose="020B0502020104020203" pitchFamily="34" charset="0"/>
                <a:ea typeface="Calibri"/>
                <a:cs typeface="Calibri"/>
                <a:sym typeface="Calibri"/>
              </a:rPr>
              <a:t>IMPLEMENTATION</a:t>
            </a:r>
            <a:r>
              <a:rPr lang="en-GB" sz="1800" dirty="0">
                <a:solidFill>
                  <a:srgbClr val="D8D8D8"/>
                </a:solidFill>
                <a:latin typeface="Gill Sans MT" panose="020B0502020104020203" pitchFamily="34" charset="0"/>
                <a:ea typeface="Calibri"/>
                <a:cs typeface="Calibri"/>
                <a:sym typeface="Calibri"/>
              </a:rPr>
              <a:t> OF OUR PROVISION</a:t>
            </a:r>
            <a:endParaRPr dirty="0">
              <a:latin typeface="Gill Sans MT" panose="020B0502020104020203" pitchFamily="34" charset="0"/>
            </a:endParaRPr>
          </a:p>
        </p:txBody>
      </p:sp>
      <p:cxnSp>
        <p:nvCxnSpPr>
          <p:cNvPr id="145" name="Google Shape;145;p4"/>
          <p:cNvCxnSpPr/>
          <p:nvPr/>
        </p:nvCxnSpPr>
        <p:spPr>
          <a:xfrm rot="10800000">
            <a:off x="0" y="3090407"/>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46" name="Google Shape;146;p4"/>
          <p:cNvCxnSpPr/>
          <p:nvPr/>
        </p:nvCxnSpPr>
        <p:spPr>
          <a:xfrm rot="10800000">
            <a:off x="-3" y="4842269"/>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47" name="Google Shape;147;p4"/>
          <p:cNvCxnSpPr/>
          <p:nvPr/>
        </p:nvCxnSpPr>
        <p:spPr>
          <a:xfrm rot="10800000">
            <a:off x="0" y="6915252"/>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48" name="Google Shape;148;p4"/>
          <p:cNvCxnSpPr/>
          <p:nvPr/>
        </p:nvCxnSpPr>
        <p:spPr>
          <a:xfrm rot="10800000">
            <a:off x="-4" y="8778661"/>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2" name="Google Shape;145;p4">
            <a:extLst>
              <a:ext uri="{FF2B5EF4-FFF2-40B4-BE49-F238E27FC236}">
                <a16:creationId xmlns:a16="http://schemas.microsoft.com/office/drawing/2014/main" id="{D58DED03-3676-46C3-BDA6-151FF1D3CAE0}"/>
              </a:ext>
            </a:extLst>
          </p:cNvPr>
          <p:cNvCxnSpPr>
            <a:cxnSpLocks/>
          </p:cNvCxnSpPr>
          <p:nvPr/>
        </p:nvCxnSpPr>
        <p:spPr>
          <a:xfrm flipH="1">
            <a:off x="430306" y="1212675"/>
            <a:ext cx="6427696" cy="0"/>
          </a:xfrm>
          <a:prstGeom prst="straightConnector1">
            <a:avLst/>
          </a:prstGeom>
          <a:noFill/>
          <a:ln w="57150" cap="flat" cmpd="sng">
            <a:solidFill>
              <a:srgbClr val="D8D8D8"/>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p:nvPr/>
        </p:nvSpPr>
        <p:spPr>
          <a:xfrm>
            <a:off x="-508000" y="196115"/>
            <a:ext cx="7366000" cy="830956"/>
          </a:xfrm>
          <a:prstGeom prst="rect">
            <a:avLst/>
          </a:prstGeom>
          <a:noFill/>
          <a:ln>
            <a:noFill/>
          </a:ln>
        </p:spPr>
        <p:txBody>
          <a:bodyPr spcFirstLastPara="1" wrap="square" lIns="91425" tIns="45700" rIns="91425" bIns="45700" anchor="t" anchorCtr="0">
            <a:spAutoFit/>
          </a:bodyPr>
          <a:lstStyle/>
          <a:p>
            <a:pPr algn="r"/>
            <a:r>
              <a:rPr lang="en-GB" sz="3600" dirty="0">
                <a:solidFill>
                  <a:schemeClr val="lt1"/>
                </a:solidFill>
                <a:latin typeface="Gill Sans MT" panose="020B0502020104020203" pitchFamily="34" charset="0"/>
                <a:ea typeface="Calibri"/>
                <a:cs typeface="Calibri"/>
                <a:sym typeface="Calibri"/>
              </a:rPr>
              <a:t>TEACHING AND LEARNING  </a:t>
            </a:r>
            <a:endParaRPr lang="en-GB" sz="1100" dirty="0">
              <a:latin typeface="Gill Sans MT" panose="020B0502020104020203" pitchFamily="34" charset="0"/>
            </a:endParaRPr>
          </a:p>
          <a:p>
            <a:pPr marL="0" marR="0" lvl="0" indent="0" algn="r" rtl="0">
              <a:spcBef>
                <a:spcPts val="0"/>
              </a:spcBef>
              <a:spcAft>
                <a:spcPts val="0"/>
              </a:spcAft>
              <a:buNone/>
            </a:pPr>
            <a:endParaRPr sz="1100" dirty="0"/>
          </a:p>
        </p:txBody>
      </p:sp>
      <p:cxnSp>
        <p:nvCxnSpPr>
          <p:cNvPr id="164" name="Google Shape;164;p6"/>
          <p:cNvCxnSpPr/>
          <p:nvPr/>
        </p:nvCxnSpPr>
        <p:spPr>
          <a:xfrm rot="10800000">
            <a:off x="430306" y="221942"/>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65" name="Google Shape;165;p6"/>
          <p:cNvSpPr/>
          <p:nvPr/>
        </p:nvSpPr>
        <p:spPr>
          <a:xfrm>
            <a:off x="173684" y="855364"/>
            <a:ext cx="595917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THE </a:t>
            </a:r>
            <a:r>
              <a:rPr lang="en-GB" sz="1800" dirty="0">
                <a:solidFill>
                  <a:schemeClr val="tx1"/>
                </a:solidFill>
                <a:latin typeface="Gill Sans MT" panose="020B0502020104020203" pitchFamily="34" charset="0"/>
                <a:ea typeface="Calibri"/>
                <a:cs typeface="Calibri"/>
                <a:sym typeface="Calibri"/>
              </a:rPr>
              <a:t>IMPLEMENTATION</a:t>
            </a:r>
            <a:r>
              <a:rPr lang="en-GB" sz="1800" dirty="0">
                <a:solidFill>
                  <a:srgbClr val="D8D8D8"/>
                </a:solidFill>
                <a:latin typeface="Gill Sans MT" panose="020B0502020104020203" pitchFamily="34" charset="0"/>
                <a:ea typeface="Calibri"/>
                <a:cs typeface="Calibri"/>
                <a:sym typeface="Calibri"/>
              </a:rPr>
              <a:t> OF OUR PROVISION</a:t>
            </a:r>
            <a:endParaRPr dirty="0">
              <a:latin typeface="Gill Sans MT" panose="020B0502020104020203" pitchFamily="34" charset="0"/>
            </a:endParaRPr>
          </a:p>
        </p:txBody>
      </p:sp>
      <p:cxnSp>
        <p:nvCxnSpPr>
          <p:cNvPr id="168" name="Google Shape;168;p6"/>
          <p:cNvCxnSpPr/>
          <p:nvPr/>
        </p:nvCxnSpPr>
        <p:spPr>
          <a:xfrm rot="10800000">
            <a:off x="430306" y="1334261"/>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69" name="Google Shape;169;p6"/>
          <p:cNvSpPr txBox="1">
            <a:spLocks noGrp="1"/>
          </p:cNvSpPr>
          <p:nvPr>
            <p:ph type="sldNum" idx="12"/>
          </p:nvPr>
        </p:nvSpPr>
        <p:spPr>
          <a:xfrm>
            <a:off x="5220432" y="93785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06</a:t>
            </a:r>
            <a:endParaRPr dirty="0"/>
          </a:p>
        </p:txBody>
      </p:sp>
      <p:pic>
        <p:nvPicPr>
          <p:cNvPr id="2" name="Picture 1">
            <a:extLst>
              <a:ext uri="{FF2B5EF4-FFF2-40B4-BE49-F238E27FC236}">
                <a16:creationId xmlns:a16="http://schemas.microsoft.com/office/drawing/2014/main" id="{A6CDC9CB-5E3F-47C7-BD5B-65FE79FCCDBA}"/>
              </a:ext>
            </a:extLst>
          </p:cNvPr>
          <p:cNvPicPr>
            <a:picLocks noChangeAspect="1"/>
          </p:cNvPicPr>
          <p:nvPr/>
        </p:nvPicPr>
        <p:blipFill>
          <a:blip r:embed="rId3"/>
          <a:stretch>
            <a:fillRect/>
          </a:stretch>
        </p:blipFill>
        <p:spPr>
          <a:xfrm>
            <a:off x="2506393" y="1741439"/>
            <a:ext cx="2610917" cy="1999852"/>
          </a:xfrm>
          <a:prstGeom prst="rect">
            <a:avLst/>
          </a:prstGeom>
        </p:spPr>
      </p:pic>
      <p:pic>
        <p:nvPicPr>
          <p:cNvPr id="3" name="Picture 2">
            <a:extLst>
              <a:ext uri="{FF2B5EF4-FFF2-40B4-BE49-F238E27FC236}">
                <a16:creationId xmlns:a16="http://schemas.microsoft.com/office/drawing/2014/main" id="{38822FCC-EB38-4633-AA62-F17A9067D00D}"/>
              </a:ext>
            </a:extLst>
          </p:cNvPr>
          <p:cNvPicPr>
            <a:picLocks noChangeAspect="1"/>
          </p:cNvPicPr>
          <p:nvPr/>
        </p:nvPicPr>
        <p:blipFill>
          <a:blip r:embed="rId4"/>
          <a:stretch>
            <a:fillRect/>
          </a:stretch>
        </p:blipFill>
        <p:spPr>
          <a:xfrm>
            <a:off x="3906870" y="7009329"/>
            <a:ext cx="2803218" cy="2174911"/>
          </a:xfrm>
          <a:prstGeom prst="rect">
            <a:avLst/>
          </a:prstGeom>
        </p:spPr>
      </p:pic>
      <p:pic>
        <p:nvPicPr>
          <p:cNvPr id="4" name="Picture 3">
            <a:extLst>
              <a:ext uri="{FF2B5EF4-FFF2-40B4-BE49-F238E27FC236}">
                <a16:creationId xmlns:a16="http://schemas.microsoft.com/office/drawing/2014/main" id="{B38C0B84-FE3B-4E4D-B8A9-A90ABBB6F11E}"/>
              </a:ext>
            </a:extLst>
          </p:cNvPr>
          <p:cNvPicPr>
            <a:picLocks noChangeAspect="1"/>
          </p:cNvPicPr>
          <p:nvPr/>
        </p:nvPicPr>
        <p:blipFill>
          <a:blip r:embed="rId5"/>
          <a:stretch>
            <a:fillRect/>
          </a:stretch>
        </p:blipFill>
        <p:spPr>
          <a:xfrm>
            <a:off x="430306" y="7011691"/>
            <a:ext cx="2689344" cy="2038945"/>
          </a:xfrm>
          <a:prstGeom prst="rect">
            <a:avLst/>
          </a:prstGeom>
        </p:spPr>
      </p:pic>
      <p:pic>
        <p:nvPicPr>
          <p:cNvPr id="5" name="Picture 4">
            <a:extLst>
              <a:ext uri="{FF2B5EF4-FFF2-40B4-BE49-F238E27FC236}">
                <a16:creationId xmlns:a16="http://schemas.microsoft.com/office/drawing/2014/main" id="{47838CE7-D92E-4571-963C-CA4C272AEDE5}"/>
              </a:ext>
            </a:extLst>
          </p:cNvPr>
          <p:cNvPicPr>
            <a:picLocks noChangeAspect="1"/>
          </p:cNvPicPr>
          <p:nvPr/>
        </p:nvPicPr>
        <p:blipFill>
          <a:blip r:embed="rId6"/>
          <a:stretch>
            <a:fillRect/>
          </a:stretch>
        </p:blipFill>
        <p:spPr>
          <a:xfrm>
            <a:off x="3775220" y="3434831"/>
            <a:ext cx="2759624" cy="2174912"/>
          </a:xfrm>
          <a:prstGeom prst="rect">
            <a:avLst/>
          </a:prstGeom>
        </p:spPr>
      </p:pic>
      <p:pic>
        <p:nvPicPr>
          <p:cNvPr id="6" name="Picture 5">
            <a:extLst>
              <a:ext uri="{FF2B5EF4-FFF2-40B4-BE49-F238E27FC236}">
                <a16:creationId xmlns:a16="http://schemas.microsoft.com/office/drawing/2014/main" id="{DB9569D5-B74B-4413-B9C0-A34488A54D49}"/>
              </a:ext>
            </a:extLst>
          </p:cNvPr>
          <p:cNvPicPr>
            <a:picLocks noChangeAspect="1"/>
          </p:cNvPicPr>
          <p:nvPr/>
        </p:nvPicPr>
        <p:blipFill>
          <a:blip r:embed="rId7"/>
          <a:stretch>
            <a:fillRect/>
          </a:stretch>
        </p:blipFill>
        <p:spPr>
          <a:xfrm>
            <a:off x="430306" y="3433021"/>
            <a:ext cx="2759624" cy="2166332"/>
          </a:xfrm>
          <a:prstGeom prst="rect">
            <a:avLst/>
          </a:prstGeom>
        </p:spPr>
      </p:pic>
      <p:sp>
        <p:nvSpPr>
          <p:cNvPr id="7" name="TextBox 6">
            <a:extLst>
              <a:ext uri="{FF2B5EF4-FFF2-40B4-BE49-F238E27FC236}">
                <a16:creationId xmlns:a16="http://schemas.microsoft.com/office/drawing/2014/main" id="{3E03BF00-F61D-429F-8C39-18591FA01CE4}"/>
              </a:ext>
            </a:extLst>
          </p:cNvPr>
          <p:cNvSpPr txBox="1"/>
          <p:nvPr/>
        </p:nvSpPr>
        <p:spPr>
          <a:xfrm>
            <a:off x="430306" y="5673238"/>
            <a:ext cx="5844065" cy="954107"/>
          </a:xfrm>
          <a:prstGeom prst="rect">
            <a:avLst/>
          </a:prstGeom>
          <a:noFill/>
        </p:spPr>
        <p:txBody>
          <a:bodyPr wrap="square" rtlCol="0">
            <a:spAutoFit/>
          </a:bodyPr>
          <a:lstStyle/>
          <a:p>
            <a:pPr algn="ctr"/>
            <a:r>
              <a:rPr lang="en-US" dirty="0">
                <a:solidFill>
                  <a:schemeClr val="tx1"/>
                </a:solidFill>
                <a:latin typeface="Gill Sans MT" panose="020B0502020104020203" pitchFamily="34" charset="0"/>
              </a:rPr>
              <a:t>Improving high quality teaching for all pupils will improve outcomes for pupils with SEND. Teachers should develop a repertoire of these strategies they can use flexibly in response to individual needs and use them as the starting point for classroom teaching for all pupils, including those with SEND.</a:t>
            </a:r>
            <a:endParaRPr lang="en-GB" dirty="0">
              <a:solidFill>
                <a:schemeClr val="tx1"/>
              </a:solidFill>
              <a:latin typeface="Gill Sans MT" panose="020B050202010402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D5E341C3-6689-5A0A-2B7E-E3A4437E258F}"/>
            </a:ext>
          </a:extLst>
        </p:cNvPr>
        <p:cNvGrpSpPr/>
        <p:nvPr/>
      </p:nvGrpSpPr>
      <p:grpSpPr>
        <a:xfrm>
          <a:off x="0" y="0"/>
          <a:ext cx="0" cy="0"/>
          <a:chOff x="0" y="0"/>
          <a:chExt cx="0" cy="0"/>
        </a:xfrm>
      </p:grpSpPr>
      <p:sp>
        <p:nvSpPr>
          <p:cNvPr id="163" name="Google Shape;163;p6">
            <a:extLst>
              <a:ext uri="{FF2B5EF4-FFF2-40B4-BE49-F238E27FC236}">
                <a16:creationId xmlns:a16="http://schemas.microsoft.com/office/drawing/2014/main" id="{180198DE-80A8-D4FE-1A80-633B2BD43C41}"/>
              </a:ext>
            </a:extLst>
          </p:cNvPr>
          <p:cNvSpPr txBox="1"/>
          <p:nvPr/>
        </p:nvSpPr>
        <p:spPr>
          <a:xfrm>
            <a:off x="-508000" y="196115"/>
            <a:ext cx="7366000" cy="830956"/>
          </a:xfrm>
          <a:prstGeom prst="rect">
            <a:avLst/>
          </a:prstGeom>
          <a:noFill/>
          <a:ln>
            <a:noFill/>
          </a:ln>
        </p:spPr>
        <p:txBody>
          <a:bodyPr spcFirstLastPara="1" wrap="square" lIns="91425" tIns="45700" rIns="91425" bIns="45700" anchor="t" anchorCtr="0">
            <a:spAutoFit/>
          </a:bodyPr>
          <a:lstStyle/>
          <a:p>
            <a:pPr algn="r"/>
            <a:r>
              <a:rPr lang="en-GB" sz="3600" dirty="0">
                <a:solidFill>
                  <a:schemeClr val="lt1"/>
                </a:solidFill>
                <a:latin typeface="Gill Sans MT" panose="020B0502020104020203" pitchFamily="34" charset="0"/>
                <a:ea typeface="Calibri"/>
                <a:cs typeface="Calibri"/>
                <a:sym typeface="Calibri"/>
              </a:rPr>
              <a:t>TEACHING AND LEARNING  </a:t>
            </a:r>
            <a:endParaRPr lang="en-GB" sz="1100" dirty="0">
              <a:latin typeface="Gill Sans MT" panose="020B0502020104020203" pitchFamily="34" charset="0"/>
            </a:endParaRPr>
          </a:p>
          <a:p>
            <a:pPr marL="0" marR="0" lvl="0" indent="0" algn="r" rtl="0">
              <a:spcBef>
                <a:spcPts val="0"/>
              </a:spcBef>
              <a:spcAft>
                <a:spcPts val="0"/>
              </a:spcAft>
              <a:buNone/>
            </a:pPr>
            <a:endParaRPr sz="1100" dirty="0"/>
          </a:p>
        </p:txBody>
      </p:sp>
      <p:cxnSp>
        <p:nvCxnSpPr>
          <p:cNvPr id="164" name="Google Shape;164;p6">
            <a:extLst>
              <a:ext uri="{FF2B5EF4-FFF2-40B4-BE49-F238E27FC236}">
                <a16:creationId xmlns:a16="http://schemas.microsoft.com/office/drawing/2014/main" id="{9861DEF7-301B-22E5-F6EA-4EA222D791DD}"/>
              </a:ext>
            </a:extLst>
          </p:cNvPr>
          <p:cNvCxnSpPr/>
          <p:nvPr/>
        </p:nvCxnSpPr>
        <p:spPr>
          <a:xfrm rot="10800000">
            <a:off x="430306" y="221942"/>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65" name="Google Shape;165;p6">
            <a:extLst>
              <a:ext uri="{FF2B5EF4-FFF2-40B4-BE49-F238E27FC236}">
                <a16:creationId xmlns:a16="http://schemas.microsoft.com/office/drawing/2014/main" id="{C9389EBB-4972-5F59-6281-C0392199C096}"/>
              </a:ext>
            </a:extLst>
          </p:cNvPr>
          <p:cNvSpPr/>
          <p:nvPr/>
        </p:nvSpPr>
        <p:spPr>
          <a:xfrm>
            <a:off x="173684" y="855364"/>
            <a:ext cx="595917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THE </a:t>
            </a:r>
            <a:r>
              <a:rPr lang="en-GB" sz="1800" dirty="0">
                <a:solidFill>
                  <a:schemeClr val="tx1"/>
                </a:solidFill>
                <a:latin typeface="Gill Sans MT" panose="020B0502020104020203" pitchFamily="34" charset="0"/>
                <a:ea typeface="Calibri"/>
                <a:cs typeface="Calibri"/>
                <a:sym typeface="Calibri"/>
              </a:rPr>
              <a:t>IMPLEMENTATION</a:t>
            </a:r>
            <a:r>
              <a:rPr lang="en-GB" sz="1800" dirty="0">
                <a:solidFill>
                  <a:srgbClr val="D8D8D8"/>
                </a:solidFill>
                <a:latin typeface="Gill Sans MT" panose="020B0502020104020203" pitchFamily="34" charset="0"/>
                <a:ea typeface="Calibri"/>
                <a:cs typeface="Calibri"/>
                <a:sym typeface="Calibri"/>
              </a:rPr>
              <a:t> OF OUR PROVISION</a:t>
            </a:r>
            <a:endParaRPr dirty="0">
              <a:latin typeface="Gill Sans MT" panose="020B0502020104020203" pitchFamily="34" charset="0"/>
            </a:endParaRPr>
          </a:p>
        </p:txBody>
      </p:sp>
      <p:cxnSp>
        <p:nvCxnSpPr>
          <p:cNvPr id="168" name="Google Shape;168;p6">
            <a:extLst>
              <a:ext uri="{FF2B5EF4-FFF2-40B4-BE49-F238E27FC236}">
                <a16:creationId xmlns:a16="http://schemas.microsoft.com/office/drawing/2014/main" id="{93ECEB6D-DB58-8C6D-86C9-34CD73C37A1A}"/>
              </a:ext>
            </a:extLst>
          </p:cNvPr>
          <p:cNvCxnSpPr/>
          <p:nvPr/>
        </p:nvCxnSpPr>
        <p:spPr>
          <a:xfrm rot="10800000">
            <a:off x="430306" y="1334261"/>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69" name="Google Shape;169;p6">
            <a:extLst>
              <a:ext uri="{FF2B5EF4-FFF2-40B4-BE49-F238E27FC236}">
                <a16:creationId xmlns:a16="http://schemas.microsoft.com/office/drawing/2014/main" id="{CAE594CE-AB07-7D5B-0D95-AB1181F479BB}"/>
              </a:ext>
            </a:extLst>
          </p:cNvPr>
          <p:cNvSpPr txBox="1">
            <a:spLocks noGrp="1"/>
          </p:cNvSpPr>
          <p:nvPr>
            <p:ph type="sldNum" idx="12"/>
          </p:nvPr>
        </p:nvSpPr>
        <p:spPr>
          <a:xfrm>
            <a:off x="5220432" y="93785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06</a:t>
            </a:r>
            <a:endParaRPr dirty="0"/>
          </a:p>
        </p:txBody>
      </p:sp>
      <p:pic>
        <p:nvPicPr>
          <p:cNvPr id="8" name="Picture 7">
            <a:extLst>
              <a:ext uri="{FF2B5EF4-FFF2-40B4-BE49-F238E27FC236}">
                <a16:creationId xmlns:a16="http://schemas.microsoft.com/office/drawing/2014/main" id="{EB22F5EA-5D54-BCB3-E78B-C52AA2B5A5CE}"/>
              </a:ext>
            </a:extLst>
          </p:cNvPr>
          <p:cNvPicPr>
            <a:picLocks noChangeAspect="1"/>
          </p:cNvPicPr>
          <p:nvPr/>
        </p:nvPicPr>
        <p:blipFill>
          <a:blip r:embed="rId3"/>
          <a:stretch>
            <a:fillRect/>
          </a:stretch>
        </p:blipFill>
        <p:spPr>
          <a:xfrm>
            <a:off x="2848447" y="1723176"/>
            <a:ext cx="3810330" cy="2816596"/>
          </a:xfrm>
          <a:prstGeom prst="rect">
            <a:avLst/>
          </a:prstGeom>
        </p:spPr>
      </p:pic>
      <p:pic>
        <p:nvPicPr>
          <p:cNvPr id="9" name="Picture 8">
            <a:extLst>
              <a:ext uri="{FF2B5EF4-FFF2-40B4-BE49-F238E27FC236}">
                <a16:creationId xmlns:a16="http://schemas.microsoft.com/office/drawing/2014/main" id="{2EE1E88F-5CD9-DC83-0255-CCEB050D050D}"/>
              </a:ext>
            </a:extLst>
          </p:cNvPr>
          <p:cNvPicPr>
            <a:picLocks noChangeAspect="1"/>
          </p:cNvPicPr>
          <p:nvPr/>
        </p:nvPicPr>
        <p:blipFill>
          <a:blip r:embed="rId4"/>
          <a:stretch>
            <a:fillRect/>
          </a:stretch>
        </p:blipFill>
        <p:spPr>
          <a:xfrm>
            <a:off x="4028560" y="4813624"/>
            <a:ext cx="2383743" cy="1889924"/>
          </a:xfrm>
          <a:prstGeom prst="rect">
            <a:avLst/>
          </a:prstGeom>
        </p:spPr>
      </p:pic>
      <p:pic>
        <p:nvPicPr>
          <p:cNvPr id="10" name="Picture 9">
            <a:extLst>
              <a:ext uri="{FF2B5EF4-FFF2-40B4-BE49-F238E27FC236}">
                <a16:creationId xmlns:a16="http://schemas.microsoft.com/office/drawing/2014/main" id="{D3406951-D59A-1BDC-8B54-EE2F3BC545C2}"/>
              </a:ext>
            </a:extLst>
          </p:cNvPr>
          <p:cNvPicPr>
            <a:picLocks noChangeAspect="1"/>
          </p:cNvPicPr>
          <p:nvPr/>
        </p:nvPicPr>
        <p:blipFill>
          <a:blip r:embed="rId5"/>
          <a:stretch>
            <a:fillRect/>
          </a:stretch>
        </p:blipFill>
        <p:spPr>
          <a:xfrm>
            <a:off x="430306" y="1621630"/>
            <a:ext cx="2115495" cy="2682472"/>
          </a:xfrm>
          <a:prstGeom prst="rect">
            <a:avLst/>
          </a:prstGeom>
        </p:spPr>
      </p:pic>
      <p:pic>
        <p:nvPicPr>
          <p:cNvPr id="11" name="Picture 10">
            <a:extLst>
              <a:ext uri="{FF2B5EF4-FFF2-40B4-BE49-F238E27FC236}">
                <a16:creationId xmlns:a16="http://schemas.microsoft.com/office/drawing/2014/main" id="{451CAD16-1CA2-5292-74FF-F585EDD25438}"/>
              </a:ext>
            </a:extLst>
          </p:cNvPr>
          <p:cNvPicPr>
            <a:picLocks noChangeAspect="1"/>
          </p:cNvPicPr>
          <p:nvPr/>
        </p:nvPicPr>
        <p:blipFill>
          <a:blip r:embed="rId6"/>
          <a:stretch>
            <a:fillRect/>
          </a:stretch>
        </p:blipFill>
        <p:spPr>
          <a:xfrm>
            <a:off x="173684" y="4432591"/>
            <a:ext cx="3609145" cy="2651990"/>
          </a:xfrm>
          <a:prstGeom prst="rect">
            <a:avLst/>
          </a:prstGeom>
        </p:spPr>
      </p:pic>
      <p:pic>
        <p:nvPicPr>
          <p:cNvPr id="12" name="Picture 11">
            <a:extLst>
              <a:ext uri="{FF2B5EF4-FFF2-40B4-BE49-F238E27FC236}">
                <a16:creationId xmlns:a16="http://schemas.microsoft.com/office/drawing/2014/main" id="{14C6E113-A213-2784-447F-E8DEC811D2F2}"/>
              </a:ext>
            </a:extLst>
          </p:cNvPr>
          <p:cNvPicPr>
            <a:picLocks noChangeAspect="1"/>
          </p:cNvPicPr>
          <p:nvPr/>
        </p:nvPicPr>
        <p:blipFill>
          <a:blip r:embed="rId7"/>
          <a:stretch>
            <a:fillRect/>
          </a:stretch>
        </p:blipFill>
        <p:spPr>
          <a:xfrm>
            <a:off x="541018" y="7437785"/>
            <a:ext cx="2517866" cy="2267909"/>
          </a:xfrm>
          <a:prstGeom prst="rect">
            <a:avLst/>
          </a:prstGeom>
        </p:spPr>
      </p:pic>
      <p:pic>
        <p:nvPicPr>
          <p:cNvPr id="13" name="Picture 12">
            <a:extLst>
              <a:ext uri="{FF2B5EF4-FFF2-40B4-BE49-F238E27FC236}">
                <a16:creationId xmlns:a16="http://schemas.microsoft.com/office/drawing/2014/main" id="{13362B3B-D9CB-4597-3251-741B33CDE821}"/>
              </a:ext>
            </a:extLst>
          </p:cNvPr>
          <p:cNvPicPr>
            <a:picLocks noChangeAspect="1"/>
          </p:cNvPicPr>
          <p:nvPr/>
        </p:nvPicPr>
        <p:blipFill>
          <a:blip r:embed="rId8"/>
          <a:stretch>
            <a:fillRect/>
          </a:stretch>
        </p:blipFill>
        <p:spPr>
          <a:xfrm>
            <a:off x="3085407" y="6884263"/>
            <a:ext cx="3279932" cy="2597121"/>
          </a:xfrm>
          <a:prstGeom prst="rect">
            <a:avLst/>
          </a:prstGeom>
        </p:spPr>
      </p:pic>
    </p:spTree>
    <p:extLst>
      <p:ext uri="{BB962C8B-B14F-4D97-AF65-F5344CB8AC3E}">
        <p14:creationId xmlns:p14="http://schemas.microsoft.com/office/powerpoint/2010/main" val="300776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p:nvPr/>
        </p:nvSpPr>
        <p:spPr>
          <a:xfrm>
            <a:off x="142736" y="1270843"/>
            <a:ext cx="6633883" cy="8433037"/>
          </a:xfrm>
          <a:prstGeom prst="rect">
            <a:avLst/>
          </a:prstGeom>
          <a:noFill/>
          <a:ln>
            <a:noFill/>
          </a:ln>
        </p:spPr>
        <p:txBody>
          <a:bodyPr spcFirstLastPara="1" wrap="square" lIns="91425" tIns="45700" rIns="91425" bIns="45700" anchor="t" anchorCtr="0">
            <a:spAutoFit/>
          </a:bodyPr>
          <a:lstStyle/>
          <a:p>
            <a:pPr lvl="0"/>
            <a:r>
              <a:rPr lang="en-GB" sz="1300" b="1" dirty="0">
                <a:solidFill>
                  <a:schemeClr val="bg1"/>
                </a:solidFill>
                <a:latin typeface="Gill Sans MT" panose="020B0502020104020203" pitchFamily="34" charset="0"/>
                <a:ea typeface="Calibri"/>
                <a:cs typeface="Calibri"/>
                <a:sym typeface="Calibri"/>
              </a:rPr>
              <a:t>LITERACY &amp; NUMERACY </a:t>
            </a:r>
            <a:r>
              <a:rPr lang="en-GB" sz="1300" dirty="0">
                <a:solidFill>
                  <a:schemeClr val="tx1"/>
                </a:solidFill>
                <a:latin typeface="Gill Sans MT" panose="020B0502020104020203" pitchFamily="34" charset="0"/>
                <a:ea typeface="Calibri"/>
                <a:cs typeface="Calibri"/>
                <a:sym typeface="Calibri"/>
              </a:rPr>
              <a:t>– intervention sessions are run by our specialist teaching assistants to support those student significantly behind age related expectations.   Literacy intervention sessions run daily for Year 7, 8 and 9 with RWI </a:t>
            </a:r>
            <a:r>
              <a:rPr lang="en-GB" sz="1300" dirty="0" err="1">
                <a:solidFill>
                  <a:schemeClr val="tx1"/>
                </a:solidFill>
                <a:latin typeface="Gill Sans MT" panose="020B0502020104020203" pitchFamily="34" charset="0"/>
                <a:ea typeface="Calibri"/>
                <a:cs typeface="Calibri"/>
                <a:sym typeface="Calibri"/>
              </a:rPr>
              <a:t>Freshstart</a:t>
            </a:r>
            <a:r>
              <a:rPr lang="en-GB" sz="1300" dirty="0">
                <a:solidFill>
                  <a:schemeClr val="tx1"/>
                </a:solidFill>
                <a:latin typeface="Gill Sans MT" panose="020B0502020104020203" pitchFamily="34" charset="0"/>
                <a:ea typeface="Calibri"/>
                <a:cs typeface="Calibri"/>
                <a:sym typeface="Calibri"/>
              </a:rPr>
              <a:t> Phonics based intervention for our lowest readers and Lexia </a:t>
            </a:r>
            <a:r>
              <a:rPr lang="en-GB" sz="1300" dirty="0" err="1">
                <a:solidFill>
                  <a:schemeClr val="tx1"/>
                </a:solidFill>
                <a:latin typeface="Gill Sans MT" panose="020B0502020104020203" pitchFamily="34" charset="0"/>
                <a:ea typeface="Calibri"/>
                <a:cs typeface="Calibri"/>
                <a:sym typeface="Calibri"/>
              </a:rPr>
              <a:t>PowerUp</a:t>
            </a:r>
            <a:r>
              <a:rPr lang="en-GB" sz="1300" dirty="0">
                <a:solidFill>
                  <a:schemeClr val="tx1"/>
                </a:solidFill>
                <a:latin typeface="Gill Sans MT" panose="020B0502020104020203" pitchFamily="34" charset="0"/>
                <a:ea typeface="Calibri"/>
                <a:cs typeface="Calibri"/>
                <a:sym typeface="Calibri"/>
              </a:rPr>
              <a:t> for those below ARE for reading.  In addition to this, we run a peer reading mentoring programme with Yr7 partnered by Yr9 and Yr8 with Yr10 students.  Our Numeracy intervention involves high pace, regular small group support throughout Yr7 &amp; 8 during timetabled Maths lessons.</a:t>
            </a:r>
          </a:p>
          <a:p>
            <a:pPr lvl="0"/>
            <a:endParaRPr lang="en-GB" sz="1800" b="1" dirty="0">
              <a:solidFill>
                <a:schemeClr val="tx1"/>
              </a:solidFill>
              <a:latin typeface="Gill Sans MT" panose="020B0502020104020203" pitchFamily="34" charset="0"/>
              <a:ea typeface="Calibri"/>
              <a:cs typeface="Calibri"/>
              <a:sym typeface="Calibri"/>
            </a:endParaRPr>
          </a:p>
          <a:p>
            <a:pPr marL="0" marR="0" lvl="0" indent="0" algn="l" rtl="0">
              <a:spcBef>
                <a:spcPts val="0"/>
              </a:spcBef>
              <a:spcAft>
                <a:spcPts val="0"/>
              </a:spcAft>
              <a:buNone/>
            </a:pPr>
            <a:r>
              <a:rPr lang="en-GB" sz="1300" b="1" dirty="0">
                <a:solidFill>
                  <a:schemeClr val="bg1"/>
                </a:solidFill>
                <a:latin typeface="Gill Sans MT" panose="020B0502020104020203" pitchFamily="34" charset="0"/>
                <a:ea typeface="Calibri"/>
                <a:cs typeface="Calibri"/>
                <a:sym typeface="Calibri"/>
              </a:rPr>
              <a:t>NURTURE </a:t>
            </a:r>
            <a:r>
              <a:rPr lang="en-GB" sz="1300" b="1" dirty="0">
                <a:solidFill>
                  <a:schemeClr val="tx1"/>
                </a:solidFill>
                <a:latin typeface="Gill Sans MT" panose="020B0502020104020203" pitchFamily="34" charset="0"/>
                <a:ea typeface="Calibri"/>
                <a:cs typeface="Calibri"/>
                <a:sym typeface="Calibri"/>
              </a:rPr>
              <a:t>– </a:t>
            </a:r>
            <a:r>
              <a:rPr lang="en-GB" sz="1300" dirty="0">
                <a:solidFill>
                  <a:schemeClr val="tx1"/>
                </a:solidFill>
                <a:latin typeface="Gill Sans MT" panose="020B0502020104020203" pitchFamily="34" charset="0"/>
                <a:ea typeface="Calibri"/>
                <a:cs typeface="Calibri"/>
                <a:sym typeface="Calibri"/>
              </a:rPr>
              <a:t>for students who may not be secondary ready or who have experienced trauma we provide four daily Nurture lessons in Year 7.  The sessions are based on the principles of attachment and need for nurture with focuses on social and emotional skills via play, group working, cooking, arts and outdoor education to create a connection to self, others, nature and the school. </a:t>
            </a:r>
          </a:p>
          <a:p>
            <a:pPr marL="0" marR="0" lvl="0" indent="0" algn="l" rtl="0">
              <a:spcBef>
                <a:spcPts val="0"/>
              </a:spcBef>
              <a:spcAft>
                <a:spcPts val="0"/>
              </a:spcAft>
              <a:buNone/>
            </a:pPr>
            <a:endParaRPr lang="en-GB" sz="1800" dirty="0">
              <a:solidFill>
                <a:schemeClr val="tx1"/>
              </a:solidFill>
              <a:latin typeface="Gill Sans MT" panose="020B0502020104020203" pitchFamily="34" charset="0"/>
              <a:ea typeface="Calibri"/>
              <a:cs typeface="Calibri"/>
              <a:sym typeface="Calibri"/>
            </a:endParaRPr>
          </a:p>
          <a:p>
            <a:r>
              <a:rPr lang="en-GB" sz="1300" b="1" dirty="0">
                <a:solidFill>
                  <a:schemeClr val="bg1"/>
                </a:solidFill>
                <a:latin typeface="Gill Sans MT" panose="020B0502020104020203" pitchFamily="34" charset="0"/>
                <a:ea typeface="Calibri"/>
                <a:cs typeface="Calibri"/>
                <a:sym typeface="Calibri"/>
              </a:rPr>
              <a:t>OUTDOOR EDUCATION – </a:t>
            </a:r>
            <a:r>
              <a:rPr lang="en-GB" sz="1300" dirty="0">
                <a:solidFill>
                  <a:schemeClr val="tx1"/>
                </a:solidFill>
                <a:latin typeface="Gill Sans MT" panose="020B0502020104020203" pitchFamily="34" charset="0"/>
                <a:ea typeface="Calibri"/>
                <a:cs typeface="Calibri"/>
                <a:sym typeface="Calibri"/>
              </a:rPr>
              <a:t>we run a weekly Outdoor Education session in Year 8 as well as intervention sessions in Yr8 and 9 for students needing outdoor education experiences.  Students will develop their connection to self, others, nature and the school using outdoor learning activities such as fire lighting, shelter building, tool making and legacy projects within our newly created forest school and outdoor classroom areas. </a:t>
            </a:r>
          </a:p>
          <a:p>
            <a:pPr marL="0" marR="0" lvl="0" indent="0" algn="l" rtl="0">
              <a:spcBef>
                <a:spcPts val="0"/>
              </a:spcBef>
              <a:spcAft>
                <a:spcPts val="0"/>
              </a:spcAft>
              <a:buNone/>
            </a:pPr>
            <a:endParaRPr lang="en-GB" sz="1600" dirty="0">
              <a:solidFill>
                <a:schemeClr val="tx1"/>
              </a:solidFill>
              <a:latin typeface="Gill Sans MT" panose="020B0502020104020203" pitchFamily="34" charset="0"/>
              <a:ea typeface="Calibri"/>
              <a:cs typeface="Calibri"/>
              <a:sym typeface="Calibri"/>
            </a:endParaRPr>
          </a:p>
          <a:p>
            <a:pPr marL="0" marR="0" lvl="0" indent="0" algn="just" rtl="0">
              <a:spcBef>
                <a:spcPts val="0"/>
              </a:spcBef>
              <a:spcAft>
                <a:spcPts val="0"/>
              </a:spcAft>
              <a:buNone/>
            </a:pPr>
            <a:r>
              <a:rPr lang="en-US" sz="1300" b="1" dirty="0">
                <a:solidFill>
                  <a:schemeClr val="bg1"/>
                </a:solidFill>
                <a:latin typeface="Gill Sans MT" panose="020B0502020104020203" pitchFamily="34" charset="0"/>
                <a:ea typeface="Calibri"/>
                <a:cs typeface="Calibri"/>
                <a:sym typeface="Calibri"/>
              </a:rPr>
              <a:t>SPECIALIST COURSES AT KS4 </a:t>
            </a:r>
            <a:r>
              <a:rPr lang="en-US" sz="1300" dirty="0">
                <a:solidFill>
                  <a:schemeClr val="tx1"/>
                </a:solidFill>
                <a:latin typeface="Gill Sans MT" panose="020B0502020104020203" pitchFamily="34" charset="0"/>
                <a:ea typeface="Calibri"/>
                <a:cs typeface="Calibri"/>
                <a:sym typeface="Calibri"/>
              </a:rPr>
              <a:t>– in key stage 4 we offer the ASDAN course ‘My Independence’ for selected students to support their transition to post 16 education and preparation for adulthood.  We also offer bespoke entry level qualifications for English, Maths and Science for students working below GCSE test levels.</a:t>
            </a:r>
          </a:p>
          <a:p>
            <a:pPr marL="0" marR="0" lvl="0" indent="0" algn="just" rtl="0">
              <a:spcBef>
                <a:spcPts val="0"/>
              </a:spcBef>
              <a:spcAft>
                <a:spcPts val="0"/>
              </a:spcAft>
              <a:buNone/>
            </a:pPr>
            <a:endParaRPr lang="en-US" sz="1600" dirty="0">
              <a:solidFill>
                <a:schemeClr val="tx1"/>
              </a:solidFill>
              <a:latin typeface="Gill Sans MT" panose="020B0502020104020203" pitchFamily="34" charset="0"/>
              <a:ea typeface="Calibri"/>
              <a:cs typeface="Calibri"/>
              <a:sym typeface="Calibri"/>
            </a:endParaRPr>
          </a:p>
          <a:p>
            <a:pPr marL="0" marR="0" lvl="0" indent="0" algn="just" rtl="0">
              <a:spcBef>
                <a:spcPts val="0"/>
              </a:spcBef>
              <a:spcAft>
                <a:spcPts val="0"/>
              </a:spcAft>
              <a:buNone/>
            </a:pPr>
            <a:r>
              <a:rPr lang="en-US" sz="1300" b="1" dirty="0">
                <a:solidFill>
                  <a:schemeClr val="bg1"/>
                </a:solidFill>
                <a:latin typeface="Gill Sans MT" panose="020B0502020104020203" pitchFamily="34" charset="0"/>
                <a:ea typeface="Calibri"/>
                <a:cs typeface="Calibri"/>
                <a:sym typeface="Calibri"/>
              </a:rPr>
              <a:t>DYSLEXIA SUPPORT </a:t>
            </a:r>
            <a:r>
              <a:rPr lang="en-US" sz="1300" dirty="0">
                <a:solidFill>
                  <a:schemeClr val="tx1"/>
                </a:solidFill>
                <a:latin typeface="Gill Sans MT" panose="020B0502020104020203" pitchFamily="34" charset="0"/>
                <a:ea typeface="Calibri"/>
                <a:cs typeface="Calibri"/>
                <a:sym typeface="Calibri"/>
              </a:rPr>
              <a:t>– our dyslexic champion runs in house screening tests to understand areas of need and provides support via dyslexia workshops with groups of students and dyslexia clinics for those learners who need more specialist support.</a:t>
            </a:r>
          </a:p>
          <a:p>
            <a:pPr marL="0" marR="0" lvl="0" indent="0" algn="just" rtl="0">
              <a:spcBef>
                <a:spcPts val="0"/>
              </a:spcBef>
              <a:spcAft>
                <a:spcPts val="0"/>
              </a:spcAft>
              <a:buNone/>
            </a:pPr>
            <a:endParaRPr lang="en-US" sz="1600" dirty="0">
              <a:solidFill>
                <a:schemeClr val="tx1"/>
              </a:solidFill>
              <a:latin typeface="Gill Sans MT" panose="020B0502020104020203" pitchFamily="34" charset="0"/>
              <a:ea typeface="Calibri"/>
              <a:cs typeface="Calibri"/>
              <a:sym typeface="Calibri"/>
            </a:endParaRPr>
          </a:p>
          <a:p>
            <a:r>
              <a:rPr lang="en-US" sz="1300" b="1" dirty="0">
                <a:solidFill>
                  <a:schemeClr val="bg1"/>
                </a:solidFill>
                <a:latin typeface="Gill Sans MT" panose="020B0502020104020203" pitchFamily="34" charset="0"/>
                <a:ea typeface="Calibri"/>
                <a:cs typeface="Calibri"/>
                <a:sym typeface="Calibri"/>
              </a:rPr>
              <a:t>SEMH PROVISIONS </a:t>
            </a:r>
            <a:r>
              <a:rPr lang="en-US" sz="1300" dirty="0">
                <a:solidFill>
                  <a:schemeClr val="tx1"/>
                </a:solidFill>
                <a:latin typeface="Gill Sans MT" panose="020B0502020104020203" pitchFamily="34" charset="0"/>
                <a:ea typeface="Calibri"/>
                <a:cs typeface="Calibri"/>
                <a:sym typeface="Calibri"/>
              </a:rPr>
              <a:t>– alongside the support provided by the TIS trained pastoral team, the SEN team support our students with SEMH needs via 1to1 or small group draw and talk and TIS sessions.  Students struggling to regulate are supported with zones of regulation intervention sessions.  For those student’s whose anxiety or SEMH needs means they struggle to attend mainstream school, ‘The Hub’ is our in school alternative provision set up to support learning away from the main school environment and supports attendance progress also.</a:t>
            </a:r>
          </a:p>
          <a:p>
            <a:endParaRPr lang="en-US" sz="1600" dirty="0">
              <a:solidFill>
                <a:schemeClr val="tx1"/>
              </a:solidFill>
              <a:latin typeface="Gill Sans MT" panose="020B0502020104020203" pitchFamily="34" charset="0"/>
              <a:ea typeface="Calibri"/>
              <a:cs typeface="Calibri"/>
              <a:sym typeface="Calibri"/>
            </a:endParaRPr>
          </a:p>
          <a:p>
            <a:r>
              <a:rPr lang="en-US" sz="1300" b="1" dirty="0">
                <a:solidFill>
                  <a:schemeClr val="bg1"/>
                </a:solidFill>
                <a:latin typeface="Gill Sans MT" panose="020B0502020104020203" pitchFamily="34" charset="0"/>
                <a:ea typeface="Calibri"/>
                <a:cs typeface="Calibri"/>
                <a:sym typeface="Calibri"/>
              </a:rPr>
              <a:t>NEURODIVERSITY SUPPORT </a:t>
            </a:r>
            <a:r>
              <a:rPr lang="en-US" sz="1300" dirty="0">
                <a:solidFill>
                  <a:schemeClr val="tx1"/>
                </a:solidFill>
                <a:latin typeface="Gill Sans MT" panose="020B0502020104020203" pitchFamily="34" charset="0"/>
                <a:ea typeface="Calibri"/>
                <a:cs typeface="Calibri"/>
                <a:sym typeface="Calibri"/>
              </a:rPr>
              <a:t>– run by our ASD and ADHD champions we run peer mentoring sessions where students with neurodiversity can meet with other students and share their experiences and advice.  We also run a half termly Neuro Café for parents to meet and hear from specialists and share experiences and a weekly lunchtime drop in club for students.</a:t>
            </a:r>
          </a:p>
        </p:txBody>
      </p:sp>
      <p:sp>
        <p:nvSpPr>
          <p:cNvPr id="140" name="Google Shape;140;p4"/>
          <p:cNvSpPr txBox="1"/>
          <p:nvPr/>
        </p:nvSpPr>
        <p:spPr>
          <a:xfrm>
            <a:off x="366854" y="173169"/>
            <a:ext cx="6409765" cy="73096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150" dirty="0">
                <a:solidFill>
                  <a:schemeClr val="lt1"/>
                </a:solidFill>
                <a:latin typeface="Gill Sans MT" panose="020B0502020104020203" pitchFamily="34" charset="0"/>
                <a:ea typeface="Calibri"/>
                <a:cs typeface="Calibri"/>
                <a:sym typeface="Calibri"/>
              </a:rPr>
              <a:t>SEND STRATEGY</a:t>
            </a:r>
            <a:endParaRPr dirty="0">
              <a:latin typeface="Gill Sans MT" panose="020B0502020104020203" pitchFamily="34" charset="0"/>
            </a:endParaRPr>
          </a:p>
        </p:txBody>
      </p:sp>
      <p:cxnSp>
        <p:nvCxnSpPr>
          <p:cNvPr id="141" name="Google Shape;141;p4"/>
          <p:cNvCxnSpPr/>
          <p:nvPr/>
        </p:nvCxnSpPr>
        <p:spPr>
          <a:xfrm rot="10800000">
            <a:off x="430306" y="221942"/>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42" name="Google Shape;142;p4"/>
          <p:cNvSpPr txBox="1">
            <a:spLocks noGrp="1"/>
          </p:cNvSpPr>
          <p:nvPr>
            <p:ph type="sldNum" idx="12"/>
          </p:nvPr>
        </p:nvSpPr>
        <p:spPr>
          <a:xfrm>
            <a:off x="5233569" y="9367191"/>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08</a:t>
            </a:r>
            <a:endParaRPr dirty="0"/>
          </a:p>
        </p:txBody>
      </p:sp>
      <p:sp>
        <p:nvSpPr>
          <p:cNvPr id="143" name="Google Shape;143;p4"/>
          <p:cNvSpPr/>
          <p:nvPr/>
        </p:nvSpPr>
        <p:spPr>
          <a:xfrm>
            <a:off x="817443" y="792158"/>
            <a:ext cx="595917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THE </a:t>
            </a:r>
            <a:r>
              <a:rPr lang="en-GB" sz="1800" dirty="0">
                <a:solidFill>
                  <a:schemeClr val="tx1"/>
                </a:solidFill>
                <a:latin typeface="Gill Sans MT" panose="020B0502020104020203" pitchFamily="34" charset="0"/>
                <a:ea typeface="Calibri"/>
                <a:cs typeface="Calibri"/>
                <a:sym typeface="Calibri"/>
              </a:rPr>
              <a:t>IMPLEMENTATION</a:t>
            </a:r>
            <a:r>
              <a:rPr lang="en-GB" sz="1800" dirty="0">
                <a:solidFill>
                  <a:srgbClr val="D8D8D8"/>
                </a:solidFill>
                <a:latin typeface="Gill Sans MT" panose="020B0502020104020203" pitchFamily="34" charset="0"/>
                <a:ea typeface="Calibri"/>
                <a:cs typeface="Calibri"/>
                <a:sym typeface="Calibri"/>
              </a:rPr>
              <a:t> OF OUR PROVISION</a:t>
            </a:r>
            <a:endParaRPr dirty="0">
              <a:latin typeface="Gill Sans MT" panose="020B0502020104020203" pitchFamily="34" charset="0"/>
            </a:endParaRPr>
          </a:p>
        </p:txBody>
      </p:sp>
      <p:cxnSp>
        <p:nvCxnSpPr>
          <p:cNvPr id="145" name="Google Shape;145;p4"/>
          <p:cNvCxnSpPr/>
          <p:nvPr/>
        </p:nvCxnSpPr>
        <p:spPr>
          <a:xfrm rot="10800000">
            <a:off x="-57908" y="2798408"/>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46" name="Google Shape;146;p4"/>
          <p:cNvCxnSpPr/>
          <p:nvPr/>
        </p:nvCxnSpPr>
        <p:spPr>
          <a:xfrm rot="10800000">
            <a:off x="-57908" y="4071900"/>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47" name="Google Shape;147;p4"/>
          <p:cNvCxnSpPr/>
          <p:nvPr/>
        </p:nvCxnSpPr>
        <p:spPr>
          <a:xfrm rot="10800000">
            <a:off x="-4" y="5393967"/>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4" name="Google Shape;145;p4">
            <a:extLst>
              <a:ext uri="{FF2B5EF4-FFF2-40B4-BE49-F238E27FC236}">
                <a16:creationId xmlns:a16="http://schemas.microsoft.com/office/drawing/2014/main" id="{63809884-7D85-450A-BCC2-FE195B5A10E8}"/>
              </a:ext>
            </a:extLst>
          </p:cNvPr>
          <p:cNvCxnSpPr>
            <a:cxnSpLocks/>
          </p:cNvCxnSpPr>
          <p:nvPr/>
        </p:nvCxnSpPr>
        <p:spPr>
          <a:xfrm flipH="1" flipV="1">
            <a:off x="-2" y="1200904"/>
            <a:ext cx="6858002" cy="30525"/>
          </a:xfrm>
          <a:prstGeom prst="straightConnector1">
            <a:avLst/>
          </a:prstGeom>
          <a:noFill/>
          <a:ln w="57150" cap="flat" cmpd="sng">
            <a:solidFill>
              <a:srgbClr val="D8D8D8"/>
            </a:solidFill>
            <a:prstDash val="solid"/>
            <a:miter lim="800000"/>
            <a:headEnd type="none" w="sm" len="sm"/>
            <a:tailEnd type="none" w="sm" len="sm"/>
          </a:ln>
        </p:spPr>
      </p:cxnSp>
      <p:cxnSp>
        <p:nvCxnSpPr>
          <p:cNvPr id="15" name="Google Shape;147;p4"/>
          <p:cNvCxnSpPr/>
          <p:nvPr/>
        </p:nvCxnSpPr>
        <p:spPr>
          <a:xfrm rot="10800000">
            <a:off x="0" y="6353936"/>
            <a:ext cx="6858001" cy="0"/>
          </a:xfrm>
          <a:prstGeom prst="straightConnector1">
            <a:avLst/>
          </a:prstGeom>
          <a:noFill/>
          <a:ln w="57150" cap="flat" cmpd="sng">
            <a:solidFill>
              <a:srgbClr val="D8D8D8"/>
            </a:solidFill>
            <a:prstDash val="solid"/>
            <a:miter lim="800000"/>
            <a:headEnd type="none" w="sm" len="sm"/>
            <a:tailEnd type="none" w="sm" len="sm"/>
          </a:ln>
        </p:spPr>
      </p:cxnSp>
      <p:sp>
        <p:nvSpPr>
          <p:cNvPr id="16" name="TextBox 15"/>
          <p:cNvSpPr txBox="1"/>
          <p:nvPr/>
        </p:nvSpPr>
        <p:spPr>
          <a:xfrm>
            <a:off x="137160" y="295746"/>
            <a:ext cx="1889760" cy="830997"/>
          </a:xfrm>
          <a:prstGeom prst="rect">
            <a:avLst/>
          </a:prstGeom>
          <a:noFill/>
        </p:spPr>
        <p:txBody>
          <a:bodyPr wrap="square" rtlCol="0">
            <a:spAutoFit/>
          </a:bodyPr>
          <a:lstStyle/>
          <a:p>
            <a:r>
              <a:rPr lang="en-US" sz="2400" dirty="0">
                <a:latin typeface="Gill Sans MT" panose="020B0502020104020203" pitchFamily="34" charset="0"/>
              </a:rPr>
              <a:t>SEND Support</a:t>
            </a:r>
            <a:endParaRPr lang="en-GB" sz="2400" dirty="0">
              <a:latin typeface="Gill Sans MT" panose="020B0502020104020203" pitchFamily="34" charset="0"/>
            </a:endParaRPr>
          </a:p>
        </p:txBody>
      </p:sp>
      <p:cxnSp>
        <p:nvCxnSpPr>
          <p:cNvPr id="13" name="Google Shape;147;p4">
            <a:extLst>
              <a:ext uri="{FF2B5EF4-FFF2-40B4-BE49-F238E27FC236}">
                <a16:creationId xmlns:a16="http://schemas.microsoft.com/office/drawing/2014/main" id="{9DA8D97E-51FF-4AB8-A17F-AA6651AA3075}"/>
              </a:ext>
            </a:extLst>
          </p:cNvPr>
          <p:cNvCxnSpPr/>
          <p:nvPr/>
        </p:nvCxnSpPr>
        <p:spPr>
          <a:xfrm rot="10800000">
            <a:off x="-57907" y="7258736"/>
            <a:ext cx="6858001" cy="0"/>
          </a:xfrm>
          <a:prstGeom prst="straightConnector1">
            <a:avLst/>
          </a:prstGeom>
          <a:noFill/>
          <a:ln w="57150" cap="flat" cmpd="sng">
            <a:solidFill>
              <a:srgbClr val="D8D8D8"/>
            </a:solidFill>
            <a:prstDash val="solid"/>
            <a:miter lim="800000"/>
            <a:headEnd type="none" w="sm" len="sm"/>
            <a:tailEnd type="none" w="sm" len="sm"/>
          </a:ln>
        </p:spPr>
      </p:cxnSp>
      <p:cxnSp>
        <p:nvCxnSpPr>
          <p:cNvPr id="17" name="Google Shape;147;p4">
            <a:extLst>
              <a:ext uri="{FF2B5EF4-FFF2-40B4-BE49-F238E27FC236}">
                <a16:creationId xmlns:a16="http://schemas.microsoft.com/office/drawing/2014/main" id="{68A40A76-C2CF-4460-A6C3-15D1DAF91D7A}"/>
              </a:ext>
            </a:extLst>
          </p:cNvPr>
          <p:cNvCxnSpPr/>
          <p:nvPr/>
        </p:nvCxnSpPr>
        <p:spPr>
          <a:xfrm rot="10800000">
            <a:off x="-5" y="8646033"/>
            <a:ext cx="6858001" cy="0"/>
          </a:xfrm>
          <a:prstGeom prst="straightConnector1">
            <a:avLst/>
          </a:prstGeom>
          <a:noFill/>
          <a:ln w="57150" cap="flat" cmpd="sng">
            <a:solidFill>
              <a:srgbClr val="D8D8D8"/>
            </a:solidFill>
            <a:prstDash val="solid"/>
            <a:miter lim="800000"/>
            <a:headEnd type="none" w="sm" len="sm"/>
            <a:tailEnd type="none" w="sm" len="sm"/>
          </a:ln>
        </p:spPr>
      </p:cxnSp>
    </p:spTree>
    <p:extLst>
      <p:ext uri="{BB962C8B-B14F-4D97-AF65-F5344CB8AC3E}">
        <p14:creationId xmlns:p14="http://schemas.microsoft.com/office/powerpoint/2010/main" val="4001637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p:nvPr/>
        </p:nvSpPr>
        <p:spPr>
          <a:xfrm>
            <a:off x="-508000" y="196115"/>
            <a:ext cx="7366000" cy="830956"/>
          </a:xfrm>
          <a:prstGeom prst="rect">
            <a:avLst/>
          </a:prstGeom>
          <a:noFill/>
          <a:ln>
            <a:noFill/>
          </a:ln>
        </p:spPr>
        <p:txBody>
          <a:bodyPr spcFirstLastPara="1" wrap="square" lIns="91425" tIns="45700" rIns="91425" bIns="45700" anchor="t" anchorCtr="0">
            <a:spAutoFit/>
          </a:bodyPr>
          <a:lstStyle/>
          <a:p>
            <a:pPr algn="r"/>
            <a:r>
              <a:rPr lang="en-GB" sz="3600" dirty="0">
                <a:solidFill>
                  <a:schemeClr val="lt1"/>
                </a:solidFill>
                <a:latin typeface="Gill Sans MT" panose="020B0502020104020203" pitchFamily="34" charset="0"/>
                <a:ea typeface="Calibri"/>
                <a:cs typeface="Calibri"/>
                <a:sym typeface="Calibri"/>
              </a:rPr>
              <a:t>TEACHING AND LEARNING  </a:t>
            </a:r>
            <a:endParaRPr lang="en-GB" sz="1100" dirty="0">
              <a:latin typeface="Gill Sans MT" panose="020B0502020104020203" pitchFamily="34" charset="0"/>
            </a:endParaRPr>
          </a:p>
          <a:p>
            <a:pPr marL="0" marR="0" lvl="0" indent="0" algn="r" rtl="0">
              <a:spcBef>
                <a:spcPts val="0"/>
              </a:spcBef>
              <a:spcAft>
                <a:spcPts val="0"/>
              </a:spcAft>
              <a:buNone/>
            </a:pPr>
            <a:endParaRPr sz="1100" dirty="0"/>
          </a:p>
        </p:txBody>
      </p:sp>
      <p:cxnSp>
        <p:nvCxnSpPr>
          <p:cNvPr id="164" name="Google Shape;164;p6"/>
          <p:cNvCxnSpPr/>
          <p:nvPr/>
        </p:nvCxnSpPr>
        <p:spPr>
          <a:xfrm rot="10800000">
            <a:off x="430306" y="221942"/>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65" name="Google Shape;165;p6"/>
          <p:cNvSpPr/>
          <p:nvPr/>
        </p:nvSpPr>
        <p:spPr>
          <a:xfrm>
            <a:off x="173684" y="855364"/>
            <a:ext cx="595917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rgbClr val="D8D8D8"/>
                </a:solidFill>
                <a:latin typeface="Gill Sans MT" panose="020B0502020104020203" pitchFamily="34" charset="0"/>
                <a:ea typeface="Calibri"/>
                <a:cs typeface="Calibri"/>
                <a:sym typeface="Calibri"/>
              </a:rPr>
              <a:t>THE </a:t>
            </a:r>
            <a:r>
              <a:rPr lang="en-GB" sz="1800" dirty="0">
                <a:solidFill>
                  <a:schemeClr val="tx1"/>
                </a:solidFill>
                <a:latin typeface="Gill Sans MT" panose="020B0502020104020203" pitchFamily="34" charset="0"/>
                <a:ea typeface="Calibri"/>
                <a:cs typeface="Calibri"/>
                <a:sym typeface="Calibri"/>
              </a:rPr>
              <a:t>IMPLEMENTATION</a:t>
            </a:r>
            <a:r>
              <a:rPr lang="en-GB" sz="1800" dirty="0">
                <a:solidFill>
                  <a:srgbClr val="D8D8D8"/>
                </a:solidFill>
                <a:latin typeface="Gill Sans MT" panose="020B0502020104020203" pitchFamily="34" charset="0"/>
                <a:ea typeface="Calibri"/>
                <a:cs typeface="Calibri"/>
                <a:sym typeface="Calibri"/>
              </a:rPr>
              <a:t> OF OUR PROVISION</a:t>
            </a:r>
            <a:endParaRPr dirty="0">
              <a:latin typeface="Gill Sans MT" panose="020B0502020104020203" pitchFamily="34" charset="0"/>
            </a:endParaRPr>
          </a:p>
        </p:txBody>
      </p:sp>
      <p:cxnSp>
        <p:nvCxnSpPr>
          <p:cNvPr id="168" name="Google Shape;168;p6"/>
          <p:cNvCxnSpPr/>
          <p:nvPr/>
        </p:nvCxnSpPr>
        <p:spPr>
          <a:xfrm rot="10800000">
            <a:off x="430306" y="1334261"/>
            <a:ext cx="6427694" cy="0"/>
          </a:xfrm>
          <a:prstGeom prst="straightConnector1">
            <a:avLst/>
          </a:prstGeom>
          <a:noFill/>
          <a:ln w="57150" cap="flat" cmpd="sng">
            <a:solidFill>
              <a:srgbClr val="D8D8D8"/>
            </a:solidFill>
            <a:prstDash val="solid"/>
            <a:miter lim="800000"/>
            <a:headEnd type="none" w="sm" len="sm"/>
            <a:tailEnd type="none" w="sm" len="sm"/>
          </a:ln>
        </p:spPr>
      </p:cxnSp>
      <p:sp>
        <p:nvSpPr>
          <p:cNvPr id="169" name="Google Shape;169;p6"/>
          <p:cNvSpPr txBox="1">
            <a:spLocks noGrp="1"/>
          </p:cNvSpPr>
          <p:nvPr>
            <p:ph type="sldNum" idx="12"/>
          </p:nvPr>
        </p:nvSpPr>
        <p:spPr>
          <a:xfrm>
            <a:off x="5220432" y="93785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sz="1800" dirty="0">
                <a:solidFill>
                  <a:schemeClr val="lt1"/>
                </a:solidFill>
              </a:rPr>
              <a:t>06</a:t>
            </a:r>
            <a:endParaRPr dirty="0"/>
          </a:p>
        </p:txBody>
      </p:sp>
      <p:graphicFrame>
        <p:nvGraphicFramePr>
          <p:cNvPr id="8" name="Diagram 7"/>
          <p:cNvGraphicFramePr/>
          <p:nvPr>
            <p:extLst>
              <p:ext uri="{D42A27DB-BD31-4B8C-83A1-F6EECF244321}">
                <p14:modId xmlns:p14="http://schemas.microsoft.com/office/powerpoint/2010/main" val="2209187055"/>
              </p:ext>
            </p:extLst>
          </p:nvPr>
        </p:nvGraphicFramePr>
        <p:xfrm>
          <a:off x="-508000" y="2205357"/>
          <a:ext cx="7789762" cy="561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26231"/>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Version xmlns="35a0869c-5dad-4c17-bd3e-94efcaedd034" xsi:nil="true"/>
    <IsNotebookLocked xmlns="35a0869c-5dad-4c17-bd3e-94efcaedd034" xsi:nil="true"/>
    <Owner xmlns="35a0869c-5dad-4c17-bd3e-94efcaedd034">
      <UserInfo>
        <DisplayName/>
        <AccountId xsi:nil="true"/>
        <AccountType/>
      </UserInfo>
    </Owner>
    <Students xmlns="35a0869c-5dad-4c17-bd3e-94efcaedd034">
      <UserInfo>
        <DisplayName/>
        <AccountId xsi:nil="true"/>
        <AccountType/>
      </UserInfo>
    </Students>
    <TeamsChannelId xmlns="35a0869c-5dad-4c17-bd3e-94efcaedd034" xsi:nil="true"/>
    <Templates xmlns="35a0869c-5dad-4c17-bd3e-94efcaedd034" xsi:nil="true"/>
    <NotebookType xmlns="35a0869c-5dad-4c17-bd3e-94efcaedd034" xsi:nil="true"/>
    <Student_Groups xmlns="35a0869c-5dad-4c17-bd3e-94efcaedd034">
      <UserInfo>
        <DisplayName/>
        <AccountId xsi:nil="true"/>
        <AccountType/>
      </UserInfo>
    </Student_Groups>
    <Is_Collaboration_Space_Locked xmlns="35a0869c-5dad-4c17-bd3e-94efcaedd034" xsi:nil="true"/>
    <Self_Registration_Enabled xmlns="35a0869c-5dad-4c17-bd3e-94efcaedd034" xsi:nil="true"/>
    <Has_Teacher_Only_SectionGroup xmlns="35a0869c-5dad-4c17-bd3e-94efcaedd034" xsi:nil="true"/>
    <CultureName xmlns="35a0869c-5dad-4c17-bd3e-94efcaedd034" xsi:nil="true"/>
    <Invited_Teachers xmlns="35a0869c-5dad-4c17-bd3e-94efcaedd034" xsi:nil="true"/>
    <Invited_Students xmlns="35a0869c-5dad-4c17-bd3e-94efcaedd034" xsi:nil="true"/>
    <FolderType xmlns="35a0869c-5dad-4c17-bd3e-94efcaedd034" xsi:nil="true"/>
    <Teachers xmlns="35a0869c-5dad-4c17-bd3e-94efcaedd034">
      <UserInfo>
        <DisplayName/>
        <AccountId xsi:nil="true"/>
        <AccountType/>
      </UserInfo>
    </Teachers>
    <DefaultSectionNames xmlns="35a0869c-5dad-4c17-bd3e-94efcaedd0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D945142C234A4884DAC620C0827330" ma:contentTypeVersion="23" ma:contentTypeDescription="Create a new document." ma:contentTypeScope="" ma:versionID="8f785ba7ced6069f6b8b42c75095e0a1">
  <xsd:schema xmlns:xsd="http://www.w3.org/2001/XMLSchema" xmlns:xs="http://www.w3.org/2001/XMLSchema" xmlns:p="http://schemas.microsoft.com/office/2006/metadata/properties" xmlns:ns3="23029ac6-5ec9-47ce-8562-5ae1179e0975" xmlns:ns4="35a0869c-5dad-4c17-bd3e-94efcaedd034" targetNamespace="http://schemas.microsoft.com/office/2006/metadata/properties" ma:root="true" ma:fieldsID="c9afba49cc2628b87851e3df0e4dddf2" ns3:_="" ns4:_="">
    <xsd:import namespace="23029ac6-5ec9-47ce-8562-5ae1179e0975"/>
    <xsd:import namespace="35a0869c-5dad-4c17-bd3e-94efcaedd03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29ac6-5ec9-47ce-8562-5ae1179e097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a0869c-5dad-4c17-bd3e-94efcaedd0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msChannelId" ma:index="18" nillable="true" ma:displayName="Teams Channel Id" ma:internalName="TeamsChannelId">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 Registration 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IsNotebookLocked" ma:index="30"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238C0-645E-4510-AEF6-A874273AB7A2}">
  <ds:schemaRefs>
    <ds:schemaRef ds:uri="http://schemas.microsoft.com/sharepoint/v3/contenttype/forms"/>
  </ds:schemaRefs>
</ds:datastoreItem>
</file>

<file path=customXml/itemProps2.xml><?xml version="1.0" encoding="utf-8"?>
<ds:datastoreItem xmlns:ds="http://schemas.openxmlformats.org/officeDocument/2006/customXml" ds:itemID="{8412856B-DF13-4DB8-87AA-5F060602F6A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35a0869c-5dad-4c17-bd3e-94efcaedd034"/>
    <ds:schemaRef ds:uri="http://purl.org/dc/terms/"/>
    <ds:schemaRef ds:uri="http://schemas.openxmlformats.org/package/2006/metadata/core-properties"/>
    <ds:schemaRef ds:uri="23029ac6-5ec9-47ce-8562-5ae1179e0975"/>
    <ds:schemaRef ds:uri="http://www.w3.org/XML/1998/namespace"/>
    <ds:schemaRef ds:uri="http://purl.org/dc/dcmitype/"/>
  </ds:schemaRefs>
</ds:datastoreItem>
</file>

<file path=customXml/itemProps3.xml><?xml version="1.0" encoding="utf-8"?>
<ds:datastoreItem xmlns:ds="http://schemas.openxmlformats.org/officeDocument/2006/customXml" ds:itemID="{739F76F7-5884-4FB8-9A30-7977552E70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29ac6-5ec9-47ce-8562-5ae1179e0975"/>
    <ds:schemaRef ds:uri="35a0869c-5dad-4c17-bd3e-94efcaedd0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61492</TotalTime>
  <Words>2360</Words>
  <Application>Microsoft Office PowerPoint</Application>
  <PresentationFormat>A4 Paper (210x297 mm)</PresentationFormat>
  <Paragraphs>200</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Courier New</vt:lpstr>
      <vt:lpstr>Gill Sans MT</vt:lpstr>
      <vt:lpstr>Noto Sans Symbols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Peachey</dc:creator>
  <cp:lastModifiedBy>Naomi Thomson</cp:lastModifiedBy>
  <cp:revision>145</cp:revision>
  <cp:lastPrinted>2022-02-28T08:13:04Z</cp:lastPrinted>
  <dcterms:created xsi:type="dcterms:W3CDTF">2019-09-08T11:45:21Z</dcterms:created>
  <dcterms:modified xsi:type="dcterms:W3CDTF">2026-01-04T13:08:53Z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0x0101007ED945142C234A4884DAC620C0827330</vt:lpwstr>
  </property>
</Properties>
</file>